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46"/>
  </p:notesMasterIdLst>
  <p:sldIdLst>
    <p:sldId id="256" r:id="rId2"/>
    <p:sldId id="300" r:id="rId3"/>
    <p:sldId id="257" r:id="rId4"/>
    <p:sldId id="266" r:id="rId5"/>
    <p:sldId id="258" r:id="rId6"/>
    <p:sldId id="261" r:id="rId7"/>
    <p:sldId id="259" r:id="rId8"/>
    <p:sldId id="260" r:id="rId9"/>
    <p:sldId id="262" r:id="rId10"/>
    <p:sldId id="263" r:id="rId11"/>
    <p:sldId id="264" r:id="rId12"/>
    <p:sldId id="265" r:id="rId13"/>
    <p:sldId id="267" r:id="rId14"/>
    <p:sldId id="268" r:id="rId15"/>
    <p:sldId id="270" r:id="rId16"/>
    <p:sldId id="269" r:id="rId17"/>
    <p:sldId id="294" r:id="rId18"/>
    <p:sldId id="271" r:id="rId19"/>
    <p:sldId id="293" r:id="rId20"/>
    <p:sldId id="292" r:id="rId21"/>
    <p:sldId id="272" r:id="rId22"/>
    <p:sldId id="274" r:id="rId23"/>
    <p:sldId id="301" r:id="rId24"/>
    <p:sldId id="302" r:id="rId25"/>
    <p:sldId id="275" r:id="rId26"/>
    <p:sldId id="279" r:id="rId27"/>
    <p:sldId id="289" r:id="rId28"/>
    <p:sldId id="285" r:id="rId29"/>
    <p:sldId id="280" r:id="rId30"/>
    <p:sldId id="296" r:id="rId31"/>
    <p:sldId id="284" r:id="rId32"/>
    <p:sldId id="283" r:id="rId33"/>
    <p:sldId id="297" r:id="rId34"/>
    <p:sldId id="286" r:id="rId35"/>
    <p:sldId id="291" r:id="rId36"/>
    <p:sldId id="281" r:id="rId37"/>
    <p:sldId id="298" r:id="rId38"/>
    <p:sldId id="287" r:id="rId39"/>
    <p:sldId id="290" r:id="rId40"/>
    <p:sldId id="282" r:id="rId41"/>
    <p:sldId id="299" r:id="rId42"/>
    <p:sldId id="288" r:id="rId43"/>
    <p:sldId id="276" r:id="rId44"/>
    <p:sldId id="27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4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7" autoAdjust="0"/>
    <p:restoredTop sz="87845" autoAdjust="0"/>
  </p:normalViewPr>
  <p:slideViewPr>
    <p:cSldViewPr snapToGrid="0">
      <p:cViewPr varScale="1">
        <p:scale>
          <a:sx n="64" d="100"/>
          <a:sy n="64" d="100"/>
        </p:scale>
        <p:origin x="1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25D0B2-3CC0-498C-BDAF-232FEF598C11}" type="datetimeFigureOut">
              <a:rPr lang="en-CA" smtClean="0"/>
              <a:t>2019-06-27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AE3454-5A67-4424-B727-7C5466E62541}" type="slidenum">
              <a:rPr lang="en-CA" smtClean="0"/>
              <a:t>‹#›</a:t>
            </a:fld>
            <a:endParaRPr lang="en-CA"/>
          </a:p>
        </p:txBody>
      </p:sp>
    </p:spTree>
    <p:extLst>
      <p:ext uri="{BB962C8B-B14F-4D97-AF65-F5344CB8AC3E}">
        <p14:creationId xmlns:p14="http://schemas.microsoft.com/office/powerpoint/2010/main" val="1853043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Many of the students exhibit characteristics of social adjustment issues (019R). </a:t>
            </a:r>
          </a:p>
          <a:p>
            <a:r>
              <a:rPr lang="en-CA" b="1" dirty="0"/>
              <a:t>Physically: </a:t>
            </a:r>
            <a:r>
              <a:rPr lang="en-CA" dirty="0"/>
              <a:t>they have bruises from fighting with peers or violence in the home, rapid weight loss or weight gain in some students due to malnutrition or lack of dietary supervision,  increase of hyperactivity and are very fidgety, flushed skin, heavy breathing</a:t>
            </a:r>
          </a:p>
          <a:p>
            <a:r>
              <a:rPr lang="en-CA" b="1" dirty="0"/>
              <a:t>Behavioural</a:t>
            </a:r>
            <a:r>
              <a:rPr lang="en-CA" dirty="0"/>
              <a:t>: challenge authority, manipulative behaviour, crying spells, vandalism, stealing, mirror adult behaviour- reacting with anger</a:t>
            </a:r>
          </a:p>
          <a:p>
            <a:r>
              <a:rPr lang="en-CA" b="1" dirty="0"/>
              <a:t>Cognitive</a:t>
            </a:r>
            <a:r>
              <a:rPr lang="en-CA" dirty="0"/>
              <a:t>: Education not monitored or supported, academic difficulties, ADHD, fight or flight responses</a:t>
            </a:r>
          </a:p>
          <a:p>
            <a:r>
              <a:rPr lang="en-CA" dirty="0"/>
              <a:t>Learning: dyslexia, repeating grades, difficulty focusing,</a:t>
            </a:r>
          </a:p>
          <a:p>
            <a:r>
              <a:rPr lang="en-CA" b="1" dirty="0"/>
              <a:t>Sexual</a:t>
            </a:r>
            <a:r>
              <a:rPr lang="en-CA" dirty="0"/>
              <a:t>: Expectations of failure, frequent need to go to the washroom when stressed</a:t>
            </a:r>
          </a:p>
        </p:txBody>
      </p:sp>
      <p:sp>
        <p:nvSpPr>
          <p:cNvPr id="4" name="Slide Number Placeholder 3"/>
          <p:cNvSpPr>
            <a:spLocks noGrp="1"/>
          </p:cNvSpPr>
          <p:nvPr>
            <p:ph type="sldNum" sz="quarter" idx="5"/>
          </p:nvPr>
        </p:nvSpPr>
        <p:spPr/>
        <p:txBody>
          <a:bodyPr/>
          <a:lstStyle/>
          <a:p>
            <a:fld id="{3BAE3454-5A67-4424-B727-7C5466E62541}" type="slidenum">
              <a:rPr lang="en-CA" smtClean="0"/>
              <a:t>4</a:t>
            </a:fld>
            <a:endParaRPr lang="en-CA"/>
          </a:p>
        </p:txBody>
      </p:sp>
    </p:spTree>
    <p:extLst>
      <p:ext uri="{BB962C8B-B14F-4D97-AF65-F5344CB8AC3E}">
        <p14:creationId xmlns:p14="http://schemas.microsoft.com/office/powerpoint/2010/main" val="3205225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session began with a brief recap of the previous week (it should have been a more detailed recap as some of the students were different than the first session, I did not prepare for this outcome)</a:t>
            </a:r>
          </a:p>
          <a:p>
            <a:r>
              <a:rPr lang="en-CA" dirty="0"/>
              <a:t>After the recap, the students were asked if they could explain what they think empathy and sympathy mean, and how they differ. Some students had a lot to say but did not understand the concept.</a:t>
            </a:r>
          </a:p>
          <a:p>
            <a:r>
              <a:rPr lang="en-CA" dirty="0"/>
              <a:t>A video by </a:t>
            </a:r>
            <a:r>
              <a:rPr lang="en-CA" dirty="0" err="1"/>
              <a:t>Brene</a:t>
            </a:r>
            <a:r>
              <a:rPr lang="en-CA" dirty="0"/>
              <a:t> Brown on empathy vs sympathy was then shown followed by a discussion period after the video.</a:t>
            </a:r>
          </a:p>
          <a:p>
            <a:r>
              <a:rPr lang="en-CA" dirty="0"/>
              <a:t>I then re arranged the room for an activity (I would have done it prior to session, though the students needed their desks in their regular spots for the intro and video). The AAA activity (appreciate, apologize, aha) took two to three turns to get the students to participate. I began by giving examples and went around the room. The teacher and technician participated and by the third round, all of the students said at least one thing. </a:t>
            </a:r>
          </a:p>
          <a:p>
            <a:r>
              <a:rPr lang="en-CA" dirty="0"/>
              <a:t>The next step was another guided meditation video to end the session. Due to technical difficulties with the smart board, this did not work and got the students more excited. I had to be flexible and change things up a little by redirecting them and using the chime bell to create a moment of </a:t>
            </a:r>
            <a:r>
              <a:rPr lang="en-CA" dirty="0" err="1"/>
              <a:t>zen</a:t>
            </a:r>
            <a:r>
              <a:rPr lang="en-CA" dirty="0"/>
              <a:t>. The session wasn’t very successful. </a:t>
            </a:r>
          </a:p>
          <a:p>
            <a:r>
              <a:rPr lang="en-CA" dirty="0"/>
              <a:t>I had to evaluate my intervention afterwards and reflect on what I could have done better. In the future, I would always plan a more concrete, but still brief, introduction in case there are different or new clients. I also felt that I was not </a:t>
            </a:r>
            <a:r>
              <a:rPr lang="en-CA" dirty="0" err="1"/>
              <a:t>zen</a:t>
            </a:r>
            <a:r>
              <a:rPr lang="en-CA" dirty="0"/>
              <a:t> enough. I tend to speak loud and sometimes quickly when I’m presenting something and because of how the session was going, I was becoming nervous and making some last minute changes, so I didn’t focus enough on speaking with a low tone in a slower manner. This is something I had difficulty with in both sessions that I would definitely improve on when running this type of sessions in the future. </a:t>
            </a:r>
          </a:p>
        </p:txBody>
      </p:sp>
      <p:sp>
        <p:nvSpPr>
          <p:cNvPr id="4" name="Slide Number Placeholder 3"/>
          <p:cNvSpPr>
            <a:spLocks noGrp="1"/>
          </p:cNvSpPr>
          <p:nvPr>
            <p:ph type="sldNum" sz="quarter" idx="5"/>
          </p:nvPr>
        </p:nvSpPr>
        <p:spPr/>
        <p:txBody>
          <a:bodyPr/>
          <a:lstStyle/>
          <a:p>
            <a:fld id="{3BAE3454-5A67-4424-B727-7C5466E62541}" type="slidenum">
              <a:rPr lang="en-CA" smtClean="0"/>
              <a:t>29</a:t>
            </a:fld>
            <a:endParaRPr lang="en-CA"/>
          </a:p>
        </p:txBody>
      </p:sp>
    </p:spTree>
    <p:extLst>
      <p:ext uri="{BB962C8B-B14F-4D97-AF65-F5344CB8AC3E}">
        <p14:creationId xmlns:p14="http://schemas.microsoft.com/office/powerpoint/2010/main" val="1335971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session began with a very brief recap of the first two sessions and like the other two, was followed by asking the students what they think the topic of todays session means before going into detail – the students were asked what they think the zones of regulation are.</a:t>
            </a:r>
          </a:p>
          <a:p>
            <a:r>
              <a:rPr lang="en-CA" dirty="0"/>
              <a:t>After the discussion period, I used visuals (colored galaxy bottles also made with other students for an activity I had implemented) to describe each of the zones of regulation. I used examples to try to help them relate such as traffic lights (green means good to go, yellow means slow down, red means stop!).</a:t>
            </a:r>
          </a:p>
          <a:p>
            <a:r>
              <a:rPr lang="en-CA" dirty="0"/>
              <a:t>This was followed by an activity: I had created a board with the four colors of the zones of regulation and cut out different emotions and feelings. The students were asked one by one to come up, grab a card and place it where they think it goes on the board. The students were told that there are no wrong answers and some feelings can go in more than one box. After they were done, I invited them to explain why they think a certain feeling went in the zone they chose. We went through each feeling and why it fits the zone it is in and how it can fit another.</a:t>
            </a:r>
          </a:p>
          <a:p>
            <a:r>
              <a:rPr lang="en-CA" dirty="0"/>
              <a:t>Afterwards, I asked the students what kind of things they can do when they are in each zone and then showed them a poster with ideas and strategies for each zone. The posters were left on the wall in the classroom for a few days after the activity until they needed the space for another project.</a:t>
            </a:r>
          </a:p>
          <a:p>
            <a:r>
              <a:rPr lang="en-CA" dirty="0"/>
              <a:t>We ended the session with the chime bell. I had wanted to end each session with a guided meditation video, but I wanted to be prepared for technical difficulties so I made sure I didn’t need to use any videos for this session.</a:t>
            </a:r>
          </a:p>
        </p:txBody>
      </p:sp>
      <p:sp>
        <p:nvSpPr>
          <p:cNvPr id="4" name="Slide Number Placeholder 3"/>
          <p:cNvSpPr>
            <a:spLocks noGrp="1"/>
          </p:cNvSpPr>
          <p:nvPr>
            <p:ph type="sldNum" sz="quarter" idx="5"/>
          </p:nvPr>
        </p:nvSpPr>
        <p:spPr/>
        <p:txBody>
          <a:bodyPr/>
          <a:lstStyle/>
          <a:p>
            <a:fld id="{3BAE3454-5A67-4424-B727-7C5466E62541}" type="slidenum">
              <a:rPr lang="en-CA" smtClean="0"/>
              <a:t>32</a:t>
            </a:fld>
            <a:endParaRPr lang="en-CA"/>
          </a:p>
        </p:txBody>
      </p:sp>
    </p:spTree>
    <p:extLst>
      <p:ext uri="{BB962C8B-B14F-4D97-AF65-F5344CB8AC3E}">
        <p14:creationId xmlns:p14="http://schemas.microsoft.com/office/powerpoint/2010/main" val="2854631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session began with an introduction to clinical tools and what they can be used for. Some students wanted to share some of the tools that they have used at school or for some, in their group homes or during therapy. </a:t>
            </a:r>
          </a:p>
          <a:p>
            <a:r>
              <a:rPr lang="en-CA" dirty="0"/>
              <a:t>I moved some of the desks around and placed a work table from the corner to the middle of the room so the students could all work on their tools together. This got a little tight, so I separated the students and asked if the technician and teacher could help by taking a pair of students each. We created our tools and cleaned up after. The students were very participant and excited to do the activity. I had described the tool as a fidget as well as a scented tool to help them calm down. A few moments after the tools were made, I had to retract and say they should only be used as a scented tool as the students were breaking them and we needed to remake some. When I had made my sample, I played with it a bit but I did not consider that a group of elementary students would probably be more rough with them and some broke. A student said the following few days that he had slept with it under his pillow and it helped him sleep, so there was some success after the sessions.</a:t>
            </a:r>
          </a:p>
          <a:p>
            <a:r>
              <a:rPr lang="en-CA" dirty="0"/>
              <a:t>The session ended with the chime bell. I wanted to avoid technical difficulties again and the chime bell seemed to work well after the first few sessions. I’ve also used it in other classes and it worked better at calming the children than I had expected.</a:t>
            </a:r>
          </a:p>
        </p:txBody>
      </p:sp>
      <p:sp>
        <p:nvSpPr>
          <p:cNvPr id="4" name="Slide Number Placeholder 3"/>
          <p:cNvSpPr>
            <a:spLocks noGrp="1"/>
          </p:cNvSpPr>
          <p:nvPr>
            <p:ph type="sldNum" sz="quarter" idx="5"/>
          </p:nvPr>
        </p:nvSpPr>
        <p:spPr/>
        <p:txBody>
          <a:bodyPr/>
          <a:lstStyle/>
          <a:p>
            <a:fld id="{3BAE3454-5A67-4424-B727-7C5466E62541}" type="slidenum">
              <a:rPr lang="en-CA" smtClean="0"/>
              <a:t>36</a:t>
            </a:fld>
            <a:endParaRPr lang="en-CA"/>
          </a:p>
        </p:txBody>
      </p:sp>
    </p:spTree>
    <p:extLst>
      <p:ext uri="{BB962C8B-B14F-4D97-AF65-F5344CB8AC3E}">
        <p14:creationId xmlns:p14="http://schemas.microsoft.com/office/powerpoint/2010/main" val="2520046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intended for this session to be done outside in the school yard. I wanted them to paint outside and listen to the sounds of nature and feel the breeze but due to the rain, I had to quickly change the plan and run the session indoors. </a:t>
            </a:r>
          </a:p>
          <a:p>
            <a:r>
              <a:rPr lang="en-CA" dirty="0"/>
              <a:t>I went over the rules (we are to focus on the purpose and paint the rocks, not play with them or throw them, or touch anyone else's), then showed the students a sample rock and explained what it was: that it is to hold and focus on to help stay grounded, and that there is a word on it that can be a positive affirmation, something positive that they can focus on as well such as “breathe” or “believe”.</a:t>
            </a:r>
          </a:p>
          <a:p>
            <a:r>
              <a:rPr lang="en-CA" dirty="0"/>
              <a:t>After the activity while the rocks were drying, I used the chime bell for a moment of calmness. </a:t>
            </a:r>
          </a:p>
          <a:p>
            <a:r>
              <a:rPr lang="en-CA" dirty="0"/>
              <a:t>I had to be flexible for this activity as I wanted it to be an outdoor one and this was not possible that day. We were fortunate that the classroom had a sink and art supplies, otherwise I would have had to organize to use the cafeteria and ensure that we did not go over time as it would be used for other students, I would have also had to supply the paint and paint brushes. As in the other sessions, I had to evaluate my tone and presentation. By the last two sessions I spoke low and </a:t>
            </a:r>
            <a:r>
              <a:rPr lang="en-CA" dirty="0" err="1"/>
              <a:t>zen</a:t>
            </a:r>
            <a:r>
              <a:rPr lang="en-CA" dirty="0"/>
              <a:t> but this is something I will still require a lot of practice as an SCC as I am used to being in hectic situations and I am naturally a loud person. </a:t>
            </a:r>
          </a:p>
        </p:txBody>
      </p:sp>
      <p:sp>
        <p:nvSpPr>
          <p:cNvPr id="4" name="Slide Number Placeholder 3"/>
          <p:cNvSpPr>
            <a:spLocks noGrp="1"/>
          </p:cNvSpPr>
          <p:nvPr>
            <p:ph type="sldNum" sz="quarter" idx="5"/>
          </p:nvPr>
        </p:nvSpPr>
        <p:spPr/>
        <p:txBody>
          <a:bodyPr/>
          <a:lstStyle/>
          <a:p>
            <a:fld id="{3BAE3454-5A67-4424-B727-7C5466E62541}" type="slidenum">
              <a:rPr lang="en-CA" smtClean="0"/>
              <a:t>40</a:t>
            </a:fld>
            <a:endParaRPr lang="en-CA"/>
          </a:p>
        </p:txBody>
      </p:sp>
    </p:spTree>
    <p:extLst>
      <p:ext uri="{BB962C8B-B14F-4D97-AF65-F5344CB8AC3E}">
        <p14:creationId xmlns:p14="http://schemas.microsoft.com/office/powerpoint/2010/main" val="3718996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evaluate the success of the intervention by assessing and comparing the students at the beginning and end of each session, as well as the comparing the first and last sessions. I also spoke with the technician and teacher of the classroom and asked for any feedback. The changes were not drastic as the amount of time was limited and these are very lengthily processes, though the students were more focused and calm by the end of the sessions than the beginning. According to the technician, the students would talk about the sessions in the following days and asked if they could use the strategies and tools in class, some students used them at home as well. The students also stopped me a lot in the hallways and asked if we could continue the program next year as they enjoyed it and some said it helped them. </a:t>
            </a:r>
          </a:p>
          <a:p>
            <a:r>
              <a:rPr lang="en-CA" dirty="0"/>
              <a:t>I would have kept track and created charts to evaluate the decrease in aggressive behaviours in the class from the beginning of the program to the end. There were different factors that could have played a role in the small changes of behaviours, so it is difficult to say how much of an impact the sessions actually had vs all the factors that could be considered. Having left time for more concrete follow ups would have also been beneficial in evaluating the success of the sessions. If I have the opportunity to run similar sessions in the future, I will want to start closer to the beginning of the school year so I have the time to really evaluate any changes in behaviours over the months. I would also begin each session with an ice breaker- I realized this during the presentation of another candidate and wish I had thought of it during my intervention plan, especially since I was working with many students I hadn’t really worked with before.</a:t>
            </a:r>
          </a:p>
          <a:p>
            <a:r>
              <a:rPr lang="en-CA" dirty="0"/>
              <a:t>It took a bit of time for me accept that the sessions may not always go well, and after the second session I beat myself up over it a bit and felt discouraged until I spoke with the teacher a few days later and he said the session was good, it was just an off day for them. This is something I considered in the following sessions and something I will continue to improve as an SCC, sometimes things are a bit wonky and it is a learning experience. I will use that to improve that type of session if I can ever do them again in the future. </a:t>
            </a:r>
          </a:p>
        </p:txBody>
      </p:sp>
      <p:sp>
        <p:nvSpPr>
          <p:cNvPr id="4" name="Slide Number Placeholder 3"/>
          <p:cNvSpPr>
            <a:spLocks noGrp="1"/>
          </p:cNvSpPr>
          <p:nvPr>
            <p:ph type="sldNum" sz="quarter" idx="5"/>
          </p:nvPr>
        </p:nvSpPr>
        <p:spPr/>
        <p:txBody>
          <a:bodyPr/>
          <a:lstStyle/>
          <a:p>
            <a:fld id="{3BAE3454-5A67-4424-B727-7C5466E62541}" type="slidenum">
              <a:rPr lang="en-CA" smtClean="0"/>
              <a:t>43</a:t>
            </a:fld>
            <a:endParaRPr lang="en-CA"/>
          </a:p>
        </p:txBody>
      </p:sp>
    </p:spTree>
    <p:extLst>
      <p:ext uri="{BB962C8B-B14F-4D97-AF65-F5344CB8AC3E}">
        <p14:creationId xmlns:p14="http://schemas.microsoft.com/office/powerpoint/2010/main" val="87400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Information gather via observations, frequency tracking, interviewing other persons in their every day academic lives</a:t>
            </a:r>
          </a:p>
        </p:txBody>
      </p:sp>
      <p:sp>
        <p:nvSpPr>
          <p:cNvPr id="4" name="Slide Number Placeholder 3"/>
          <p:cNvSpPr>
            <a:spLocks noGrp="1"/>
          </p:cNvSpPr>
          <p:nvPr>
            <p:ph type="sldNum" sz="quarter" idx="5"/>
          </p:nvPr>
        </p:nvSpPr>
        <p:spPr/>
        <p:txBody>
          <a:bodyPr/>
          <a:lstStyle/>
          <a:p>
            <a:fld id="{3BAE3454-5A67-4424-B727-7C5466E62541}" type="slidenum">
              <a:rPr lang="en-CA" smtClean="0"/>
              <a:t>5</a:t>
            </a:fld>
            <a:endParaRPr lang="en-CA"/>
          </a:p>
        </p:txBody>
      </p:sp>
    </p:spTree>
    <p:extLst>
      <p:ext uri="{BB962C8B-B14F-4D97-AF65-F5344CB8AC3E}">
        <p14:creationId xmlns:p14="http://schemas.microsoft.com/office/powerpoint/2010/main" val="4252949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Research resources available to them in their community without cost such as the local </a:t>
            </a:r>
            <a:r>
              <a:rPr lang="en-CA" dirty="0" err="1"/>
              <a:t>maison</a:t>
            </a:r>
            <a:r>
              <a:rPr lang="en-CA" dirty="0"/>
              <a:t> des </a:t>
            </a:r>
            <a:r>
              <a:rPr lang="en-CA" dirty="0" err="1"/>
              <a:t>jeunes</a:t>
            </a:r>
            <a:r>
              <a:rPr lang="en-CA" dirty="0"/>
              <a:t> which has intervention workers, free extra curricular programs such as BOKS (fitness program ran by other students) and story &amp; movie nights, families with frequent DPJ involvement may have counselling for the families, access to the BOOST class (alternative class)</a:t>
            </a:r>
          </a:p>
        </p:txBody>
      </p:sp>
      <p:sp>
        <p:nvSpPr>
          <p:cNvPr id="4" name="Slide Number Placeholder 3"/>
          <p:cNvSpPr>
            <a:spLocks noGrp="1"/>
          </p:cNvSpPr>
          <p:nvPr>
            <p:ph type="sldNum" sz="quarter" idx="5"/>
          </p:nvPr>
        </p:nvSpPr>
        <p:spPr/>
        <p:txBody>
          <a:bodyPr/>
          <a:lstStyle/>
          <a:p>
            <a:fld id="{3BAE3454-5A67-4424-B727-7C5466E62541}" type="slidenum">
              <a:rPr lang="en-CA" smtClean="0"/>
              <a:t>16</a:t>
            </a:fld>
            <a:endParaRPr lang="en-CA"/>
          </a:p>
        </p:txBody>
      </p:sp>
    </p:spTree>
    <p:extLst>
      <p:ext uri="{BB962C8B-B14F-4D97-AF65-F5344CB8AC3E}">
        <p14:creationId xmlns:p14="http://schemas.microsoft.com/office/powerpoint/2010/main" val="1236245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frequency chart tracking behaviours with the times and dates of the behaviours was created during the observation process to get an idea of what the patterns surrounding the behaviours are. I spoke a lot with their technician and other staff in the school who knew the students to get a better idea of their backgrounds, needs and interests. I used some of my spare time to go outside at lunch and recess to try and build rapports with some of the students as these were mostly students who were not in cycle 1, which is the cycle I work in. </a:t>
            </a:r>
          </a:p>
          <a:p>
            <a:r>
              <a:rPr lang="en-CA" dirty="0"/>
              <a:t>Visuals were necessary in a lot of the implementation as many of the students have ADHD and often cannot focus during lectures, they have more success when they have visuals and hands-on work to help them learn.</a:t>
            </a:r>
          </a:p>
          <a:p>
            <a:r>
              <a:rPr lang="en-CA" dirty="0"/>
              <a:t>Clinical tools were used with / created by the students. The students already used clinical tools of their own, I brought in some that I had made and wanted to make some with them as well that they can keep even when school is over, and to help create a stimulating learning environment by using their interests and creativity to make their own tools. </a:t>
            </a:r>
          </a:p>
        </p:txBody>
      </p:sp>
      <p:sp>
        <p:nvSpPr>
          <p:cNvPr id="4" name="Slide Number Placeholder 3"/>
          <p:cNvSpPr>
            <a:spLocks noGrp="1"/>
          </p:cNvSpPr>
          <p:nvPr>
            <p:ph type="sldNum" sz="quarter" idx="5"/>
          </p:nvPr>
        </p:nvSpPr>
        <p:spPr/>
        <p:txBody>
          <a:bodyPr/>
          <a:lstStyle/>
          <a:p>
            <a:fld id="{3BAE3454-5A67-4424-B727-7C5466E62541}" type="slidenum">
              <a:rPr lang="en-CA" smtClean="0"/>
              <a:t>17</a:t>
            </a:fld>
            <a:endParaRPr lang="en-CA"/>
          </a:p>
        </p:txBody>
      </p:sp>
    </p:spTree>
    <p:extLst>
      <p:ext uri="{BB962C8B-B14F-4D97-AF65-F5344CB8AC3E}">
        <p14:creationId xmlns:p14="http://schemas.microsoft.com/office/powerpoint/2010/main" val="1345200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Techniques used to plan intervention:</a:t>
            </a:r>
          </a:p>
          <a:p>
            <a:r>
              <a:rPr lang="en-CA" dirty="0"/>
              <a:t>I wanted to go with a client-centred approach for this intervention. I tried to design it to fit the clients’ needs as closely as possible so I could make it very personal and specific to them. I wanted to use things that would draw their interests (such as art activities as these students spend a lot of their free time creating and painting). I tried to use as many visuals as possible as these are very helpful for these students, according to their technician. </a:t>
            </a:r>
          </a:p>
        </p:txBody>
      </p:sp>
      <p:sp>
        <p:nvSpPr>
          <p:cNvPr id="4" name="Slide Number Placeholder 3"/>
          <p:cNvSpPr>
            <a:spLocks noGrp="1"/>
          </p:cNvSpPr>
          <p:nvPr>
            <p:ph type="sldNum" sz="quarter" idx="5"/>
          </p:nvPr>
        </p:nvSpPr>
        <p:spPr/>
        <p:txBody>
          <a:bodyPr/>
          <a:lstStyle/>
          <a:p>
            <a:fld id="{3BAE3454-5A67-4424-B727-7C5466E62541}" type="slidenum">
              <a:rPr lang="en-CA" smtClean="0"/>
              <a:t>22</a:t>
            </a:fld>
            <a:endParaRPr lang="en-CA"/>
          </a:p>
        </p:txBody>
      </p:sp>
    </p:spTree>
    <p:extLst>
      <p:ext uri="{BB962C8B-B14F-4D97-AF65-F5344CB8AC3E}">
        <p14:creationId xmlns:p14="http://schemas.microsoft.com/office/powerpoint/2010/main" val="2046080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Needs: to learn techniques to help reduce aggressive behaviours</a:t>
            </a:r>
          </a:p>
          <a:p>
            <a:endParaRPr lang="en-CA" dirty="0"/>
          </a:p>
          <a:p>
            <a:r>
              <a:rPr lang="en-CA" dirty="0"/>
              <a:t>Capabilities: hands on work, stimulating activities, building, creating, art</a:t>
            </a:r>
          </a:p>
        </p:txBody>
      </p:sp>
      <p:sp>
        <p:nvSpPr>
          <p:cNvPr id="4" name="Slide Number Placeholder 3"/>
          <p:cNvSpPr>
            <a:spLocks noGrp="1"/>
          </p:cNvSpPr>
          <p:nvPr>
            <p:ph type="sldNum" sz="quarter" idx="5"/>
          </p:nvPr>
        </p:nvSpPr>
        <p:spPr/>
        <p:txBody>
          <a:bodyPr/>
          <a:lstStyle/>
          <a:p>
            <a:fld id="{3BAE3454-5A67-4424-B727-7C5466E62541}" type="slidenum">
              <a:rPr lang="en-CA" smtClean="0"/>
              <a:t>23</a:t>
            </a:fld>
            <a:endParaRPr lang="en-CA"/>
          </a:p>
        </p:txBody>
      </p:sp>
    </p:spTree>
    <p:extLst>
      <p:ext uri="{BB962C8B-B14F-4D97-AF65-F5344CB8AC3E}">
        <p14:creationId xmlns:p14="http://schemas.microsoft.com/office/powerpoint/2010/main" val="2744476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Needs: to learn techniques to help reduce aggressive behaviours</a:t>
            </a:r>
          </a:p>
          <a:p>
            <a:endParaRPr lang="en-CA" dirty="0"/>
          </a:p>
          <a:p>
            <a:r>
              <a:rPr lang="en-CA" dirty="0"/>
              <a:t>Capabilities: hands on work, stimulating activities, building, creating, art</a:t>
            </a:r>
          </a:p>
        </p:txBody>
      </p:sp>
      <p:sp>
        <p:nvSpPr>
          <p:cNvPr id="4" name="Slide Number Placeholder 3"/>
          <p:cNvSpPr>
            <a:spLocks noGrp="1"/>
          </p:cNvSpPr>
          <p:nvPr>
            <p:ph type="sldNum" sz="quarter" idx="5"/>
          </p:nvPr>
        </p:nvSpPr>
        <p:spPr/>
        <p:txBody>
          <a:bodyPr/>
          <a:lstStyle/>
          <a:p>
            <a:fld id="{3BAE3454-5A67-4424-B727-7C5466E62541}" type="slidenum">
              <a:rPr lang="en-CA" smtClean="0"/>
              <a:t>24</a:t>
            </a:fld>
            <a:endParaRPr lang="en-CA"/>
          </a:p>
        </p:txBody>
      </p:sp>
    </p:spTree>
    <p:extLst>
      <p:ext uri="{BB962C8B-B14F-4D97-AF65-F5344CB8AC3E}">
        <p14:creationId xmlns:p14="http://schemas.microsoft.com/office/powerpoint/2010/main" val="1695713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Evaluation: The students used mindfulness techniques during each session. </a:t>
            </a:r>
          </a:p>
          <a:p>
            <a:r>
              <a:rPr lang="en-CA" dirty="0"/>
              <a:t>According to their classroom technician, the students continued to use some of the techniques and tools throughout the week and even at home for certain students. Because this was a short period of only five weeks, we cannot asses whether the students continue to use the techniques over the summer. By the end of the school year though, they had been using some mindfulness techniques that they had learned in the sessions.  </a:t>
            </a:r>
          </a:p>
        </p:txBody>
      </p:sp>
      <p:sp>
        <p:nvSpPr>
          <p:cNvPr id="4" name="Slide Number Placeholder 3"/>
          <p:cNvSpPr>
            <a:spLocks noGrp="1"/>
          </p:cNvSpPr>
          <p:nvPr>
            <p:ph type="sldNum" sz="quarter" idx="5"/>
          </p:nvPr>
        </p:nvSpPr>
        <p:spPr/>
        <p:txBody>
          <a:bodyPr/>
          <a:lstStyle/>
          <a:p>
            <a:fld id="{3BAE3454-5A67-4424-B727-7C5466E62541}" type="slidenum">
              <a:rPr lang="en-CA" smtClean="0"/>
              <a:t>25</a:t>
            </a:fld>
            <a:endParaRPr lang="en-CA"/>
          </a:p>
        </p:txBody>
      </p:sp>
    </p:spTree>
    <p:extLst>
      <p:ext uri="{BB962C8B-B14F-4D97-AF65-F5344CB8AC3E}">
        <p14:creationId xmlns:p14="http://schemas.microsoft.com/office/powerpoint/2010/main" val="607516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session began with an introduction to mindfulness, followed by a question period where the students could explain what they think mindfulness is and why it is being implemented into their classroom. They then watched a video of children explaining what mindfulness means to them and had an opportunity to ask questions and discuss what they thought of the video.</a:t>
            </a:r>
          </a:p>
          <a:p>
            <a:r>
              <a:rPr lang="en-CA" dirty="0"/>
              <a:t>Afterwards, I explained when the brain “flips the lid” using Dr. Diane </a:t>
            </a:r>
            <a:r>
              <a:rPr lang="en-CA" dirty="0" err="1"/>
              <a:t>Geharts</a:t>
            </a:r>
            <a:r>
              <a:rPr lang="en-CA" dirty="0"/>
              <a:t> methodology from her mindfulness program. I used a galaxy bottle that I had created with another student as part of my 019Tb assignment as a visual representation of what happens to the brain when we “flip the lid” or when our emotional brain takes over. </a:t>
            </a:r>
          </a:p>
          <a:p>
            <a:r>
              <a:rPr lang="en-CA" dirty="0"/>
              <a:t>After the session, the students followed a three minute body scan video I had prepared on the smart board.</a:t>
            </a:r>
          </a:p>
          <a:p>
            <a:r>
              <a:rPr lang="en-CA" dirty="0"/>
              <a:t>I had to be very patient and speak in a calming tone which was difficult as I am used to speaking loud in a classroom full of kids who are not focused and move around a lot so I can get their attention.</a:t>
            </a:r>
          </a:p>
        </p:txBody>
      </p:sp>
      <p:sp>
        <p:nvSpPr>
          <p:cNvPr id="4" name="Slide Number Placeholder 3"/>
          <p:cNvSpPr>
            <a:spLocks noGrp="1"/>
          </p:cNvSpPr>
          <p:nvPr>
            <p:ph type="sldNum" sz="quarter" idx="5"/>
          </p:nvPr>
        </p:nvSpPr>
        <p:spPr/>
        <p:txBody>
          <a:bodyPr/>
          <a:lstStyle/>
          <a:p>
            <a:fld id="{3BAE3454-5A67-4424-B727-7C5466E62541}" type="slidenum">
              <a:rPr lang="en-CA" smtClean="0"/>
              <a:t>26</a:t>
            </a:fld>
            <a:endParaRPr lang="en-CA"/>
          </a:p>
        </p:txBody>
      </p:sp>
    </p:spTree>
    <p:extLst>
      <p:ext uri="{BB962C8B-B14F-4D97-AF65-F5344CB8AC3E}">
        <p14:creationId xmlns:p14="http://schemas.microsoft.com/office/powerpoint/2010/main" val="2263335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DE312-39D6-48BD-87F5-DAD9A8574B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0EC0913-A568-41FD-8FC5-A2164281DA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38ED805-3756-4D39-AE87-74237148BF40}"/>
              </a:ext>
            </a:extLst>
          </p:cNvPr>
          <p:cNvSpPr>
            <a:spLocks noGrp="1"/>
          </p:cNvSpPr>
          <p:nvPr>
            <p:ph type="dt" sz="half" idx="10"/>
          </p:nvPr>
        </p:nvSpPr>
        <p:spPr/>
        <p:txBody>
          <a:bodyPr/>
          <a:lstStyle/>
          <a:p>
            <a:fld id="{48A87A34-81AB-432B-8DAE-1953F412C126}" type="datetimeFigureOut">
              <a:rPr lang="en-US" smtClean="0"/>
              <a:t>6/22/2019</a:t>
            </a:fld>
            <a:endParaRPr lang="en-US" dirty="0"/>
          </a:p>
        </p:txBody>
      </p:sp>
      <p:sp>
        <p:nvSpPr>
          <p:cNvPr id="5" name="Footer Placeholder 4">
            <a:extLst>
              <a:ext uri="{FF2B5EF4-FFF2-40B4-BE49-F238E27FC236}">
                <a16:creationId xmlns:a16="http://schemas.microsoft.com/office/drawing/2014/main" id="{07B2F0B9-D5A8-4864-8BD7-04321DA27A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F56B4D-13E1-437D-9218-965C219CC31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062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5357-89F3-4287-B892-8D211ED42DA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63584ED-6311-4503-A3F9-8F2E5EDAE6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8EC410F-2EAB-4E85-9622-4F3D5A79D50E}"/>
              </a:ext>
            </a:extLst>
          </p:cNvPr>
          <p:cNvSpPr>
            <a:spLocks noGrp="1"/>
          </p:cNvSpPr>
          <p:nvPr>
            <p:ph type="dt" sz="half" idx="10"/>
          </p:nvPr>
        </p:nvSpPr>
        <p:spPr/>
        <p:txBody>
          <a:bodyPr/>
          <a:lstStyle/>
          <a:p>
            <a:fld id="{48A87A34-81AB-432B-8DAE-1953F412C126}" type="datetimeFigureOut">
              <a:rPr lang="en-US" smtClean="0"/>
              <a:pPr/>
              <a:t>6/22/2019</a:t>
            </a:fld>
            <a:endParaRPr lang="en-US" dirty="0"/>
          </a:p>
        </p:txBody>
      </p:sp>
      <p:sp>
        <p:nvSpPr>
          <p:cNvPr id="5" name="Footer Placeholder 4">
            <a:extLst>
              <a:ext uri="{FF2B5EF4-FFF2-40B4-BE49-F238E27FC236}">
                <a16:creationId xmlns:a16="http://schemas.microsoft.com/office/drawing/2014/main" id="{2B3C8624-23EE-4866-8ED9-1383506D4D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103BC7-BFD5-4CC5-A09E-5376BD32B14F}"/>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46061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E67378-42E3-4AE1-8A9A-B6A282FD41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0A53075-758E-4C88-B7D7-F21A8BFBE85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ACC6FAD-1C5A-48F9-93FC-D26629C2D3C3}"/>
              </a:ext>
            </a:extLst>
          </p:cNvPr>
          <p:cNvSpPr>
            <a:spLocks noGrp="1"/>
          </p:cNvSpPr>
          <p:nvPr>
            <p:ph type="dt" sz="half" idx="10"/>
          </p:nvPr>
        </p:nvSpPr>
        <p:spPr/>
        <p:txBody>
          <a:bodyPr/>
          <a:lstStyle/>
          <a:p>
            <a:fld id="{48A87A34-81AB-432B-8DAE-1953F412C126}" type="datetimeFigureOut">
              <a:rPr lang="en-US" smtClean="0"/>
              <a:pPr/>
              <a:t>6/22/2019</a:t>
            </a:fld>
            <a:endParaRPr lang="en-US" dirty="0"/>
          </a:p>
        </p:txBody>
      </p:sp>
      <p:sp>
        <p:nvSpPr>
          <p:cNvPr id="5" name="Footer Placeholder 4">
            <a:extLst>
              <a:ext uri="{FF2B5EF4-FFF2-40B4-BE49-F238E27FC236}">
                <a16:creationId xmlns:a16="http://schemas.microsoft.com/office/drawing/2014/main" id="{B0D6014E-AC6B-4DAD-8331-75F16133C9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3552871-AEBD-46F1-8BAE-77052E0E29BD}"/>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59512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8621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A9C9A-F578-4FAD-B651-92EE8E1B9B7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0D43965-467E-4DCB-AA70-A0356353BC8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D239D77-2A84-48EA-8935-1321C5B07934}"/>
              </a:ext>
            </a:extLst>
          </p:cNvPr>
          <p:cNvSpPr>
            <a:spLocks noGrp="1"/>
          </p:cNvSpPr>
          <p:nvPr>
            <p:ph type="dt" sz="half" idx="10"/>
          </p:nvPr>
        </p:nvSpPr>
        <p:spPr/>
        <p:txBody>
          <a:bodyPr/>
          <a:lstStyle/>
          <a:p>
            <a:fld id="{48A87A34-81AB-432B-8DAE-1953F412C126}" type="datetimeFigureOut">
              <a:rPr lang="en-US" smtClean="0"/>
              <a:pPr/>
              <a:t>6/22/2019</a:t>
            </a:fld>
            <a:endParaRPr lang="en-US" dirty="0"/>
          </a:p>
        </p:txBody>
      </p:sp>
      <p:sp>
        <p:nvSpPr>
          <p:cNvPr id="5" name="Footer Placeholder 4">
            <a:extLst>
              <a:ext uri="{FF2B5EF4-FFF2-40B4-BE49-F238E27FC236}">
                <a16:creationId xmlns:a16="http://schemas.microsoft.com/office/drawing/2014/main" id="{B31ADAB0-1624-437A-B0A5-C9221C3D1C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E7B86F-62EB-48CE-BCA7-CB25EFDCD393}"/>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21221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85572-5044-4EBB-A78A-80D53DB232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13821B9-553C-4260-B2C1-54FDEBD543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D7604F-0B28-4AB3-82E8-CA2BA50668E4}"/>
              </a:ext>
            </a:extLst>
          </p:cNvPr>
          <p:cNvSpPr>
            <a:spLocks noGrp="1"/>
          </p:cNvSpPr>
          <p:nvPr>
            <p:ph type="dt" sz="half" idx="10"/>
          </p:nvPr>
        </p:nvSpPr>
        <p:spPr/>
        <p:txBody>
          <a:bodyPr/>
          <a:lstStyle/>
          <a:p>
            <a:fld id="{48A87A34-81AB-432B-8DAE-1953F412C126}" type="datetimeFigureOut">
              <a:rPr lang="en-US" smtClean="0"/>
              <a:pPr/>
              <a:t>6/22/2019</a:t>
            </a:fld>
            <a:endParaRPr lang="en-US" dirty="0"/>
          </a:p>
        </p:txBody>
      </p:sp>
      <p:sp>
        <p:nvSpPr>
          <p:cNvPr id="5" name="Footer Placeholder 4">
            <a:extLst>
              <a:ext uri="{FF2B5EF4-FFF2-40B4-BE49-F238E27FC236}">
                <a16:creationId xmlns:a16="http://schemas.microsoft.com/office/drawing/2014/main" id="{03DABC1E-14E2-4EE6-98C3-AD4E4C9625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CC1600-85D8-4CC9-9097-69743C5CB5C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9110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CB394-C6E2-4661-B37F-C09A3A674DB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8D09465-6A3E-4441-8651-97B449C31F3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16E1D85-C5CE-4F6C-BB80-C11C659398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F120B49-0A1B-4BFF-9872-8F0CA3FE6ECF}"/>
              </a:ext>
            </a:extLst>
          </p:cNvPr>
          <p:cNvSpPr>
            <a:spLocks noGrp="1"/>
          </p:cNvSpPr>
          <p:nvPr>
            <p:ph type="dt" sz="half" idx="10"/>
          </p:nvPr>
        </p:nvSpPr>
        <p:spPr/>
        <p:txBody>
          <a:bodyPr/>
          <a:lstStyle/>
          <a:p>
            <a:fld id="{48A87A34-81AB-432B-8DAE-1953F412C126}" type="datetimeFigureOut">
              <a:rPr lang="en-US" smtClean="0"/>
              <a:pPr/>
              <a:t>6/22/2019</a:t>
            </a:fld>
            <a:endParaRPr lang="en-US" dirty="0"/>
          </a:p>
        </p:txBody>
      </p:sp>
      <p:sp>
        <p:nvSpPr>
          <p:cNvPr id="6" name="Footer Placeholder 5">
            <a:extLst>
              <a:ext uri="{FF2B5EF4-FFF2-40B4-BE49-F238E27FC236}">
                <a16:creationId xmlns:a16="http://schemas.microsoft.com/office/drawing/2014/main" id="{9101EC13-6B2D-43CE-9FB0-7D5FD47ED3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1F687E2-7CE6-4C4E-8EBB-43C4367D0305}"/>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58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88CD2-C4A7-44A7-B8A7-99E27D273F6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F016EB5-D12E-477B-A726-87840BF873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A9184E-6FC7-432A-81ED-8317748F97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B7B4B66-9D3F-439D-95FF-E1CCAE47AB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3C891B-2835-46ED-8A2B-BDB659EC0F0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022B7D4-20E8-47F8-98C3-28FE6AAF884A}"/>
              </a:ext>
            </a:extLst>
          </p:cNvPr>
          <p:cNvSpPr>
            <a:spLocks noGrp="1"/>
          </p:cNvSpPr>
          <p:nvPr>
            <p:ph type="dt" sz="half" idx="10"/>
          </p:nvPr>
        </p:nvSpPr>
        <p:spPr/>
        <p:txBody>
          <a:bodyPr/>
          <a:lstStyle/>
          <a:p>
            <a:fld id="{48A87A34-81AB-432B-8DAE-1953F412C126}" type="datetimeFigureOut">
              <a:rPr lang="en-US" smtClean="0"/>
              <a:pPr/>
              <a:t>6/22/2019</a:t>
            </a:fld>
            <a:endParaRPr lang="en-US" dirty="0"/>
          </a:p>
        </p:txBody>
      </p:sp>
      <p:sp>
        <p:nvSpPr>
          <p:cNvPr id="8" name="Footer Placeholder 7">
            <a:extLst>
              <a:ext uri="{FF2B5EF4-FFF2-40B4-BE49-F238E27FC236}">
                <a16:creationId xmlns:a16="http://schemas.microsoft.com/office/drawing/2014/main" id="{A5034018-3202-4664-A001-F3BC72C13B8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5ACC412-755F-4FD3-825C-8431D71DAAD8}"/>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04936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88B70-F588-4FF7-9D78-52972CA342F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66CCA4C-A6AE-4B1C-8712-102531CFC1BF}"/>
              </a:ext>
            </a:extLst>
          </p:cNvPr>
          <p:cNvSpPr>
            <a:spLocks noGrp="1"/>
          </p:cNvSpPr>
          <p:nvPr>
            <p:ph type="dt" sz="half" idx="10"/>
          </p:nvPr>
        </p:nvSpPr>
        <p:spPr/>
        <p:txBody>
          <a:bodyPr/>
          <a:lstStyle/>
          <a:p>
            <a:fld id="{48A87A34-81AB-432B-8DAE-1953F412C126}" type="datetimeFigureOut">
              <a:rPr lang="en-US" smtClean="0"/>
              <a:t>6/22/2019</a:t>
            </a:fld>
            <a:endParaRPr lang="en-US" dirty="0"/>
          </a:p>
        </p:txBody>
      </p:sp>
      <p:sp>
        <p:nvSpPr>
          <p:cNvPr id="4" name="Footer Placeholder 3">
            <a:extLst>
              <a:ext uri="{FF2B5EF4-FFF2-40B4-BE49-F238E27FC236}">
                <a16:creationId xmlns:a16="http://schemas.microsoft.com/office/drawing/2014/main" id="{C25FC61A-220F-44BB-B34C-5286C29BD8C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D5FE037-3154-4DEB-AEB3-ECB167C06E7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527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19A870-57AD-4642-9C5B-6492E807234E}"/>
              </a:ext>
            </a:extLst>
          </p:cNvPr>
          <p:cNvSpPr>
            <a:spLocks noGrp="1"/>
          </p:cNvSpPr>
          <p:nvPr>
            <p:ph type="dt" sz="half" idx="10"/>
          </p:nvPr>
        </p:nvSpPr>
        <p:spPr/>
        <p:txBody>
          <a:bodyPr/>
          <a:lstStyle/>
          <a:p>
            <a:fld id="{48A87A34-81AB-432B-8DAE-1953F412C126}" type="datetimeFigureOut">
              <a:rPr lang="en-US" smtClean="0"/>
              <a:t>6/22/2019</a:t>
            </a:fld>
            <a:endParaRPr lang="en-US" dirty="0"/>
          </a:p>
        </p:txBody>
      </p:sp>
      <p:sp>
        <p:nvSpPr>
          <p:cNvPr id="3" name="Footer Placeholder 2">
            <a:extLst>
              <a:ext uri="{FF2B5EF4-FFF2-40B4-BE49-F238E27FC236}">
                <a16:creationId xmlns:a16="http://schemas.microsoft.com/office/drawing/2014/main" id="{0B33AE73-8FF4-4E6A-B7BE-1F76F2BF7F5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74FB35B-F519-4D2F-BD6D-2230B39CB17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70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A5F64-F23F-41E4-AF4C-7D02D68F07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CFE6F96-15DF-4421-BA07-7C3C59785E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F0BC51B-4BF6-4A96-8C59-21C24782B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4D251E-7C7A-435E-A2E1-A24CDD7EE1E6}"/>
              </a:ext>
            </a:extLst>
          </p:cNvPr>
          <p:cNvSpPr>
            <a:spLocks noGrp="1"/>
          </p:cNvSpPr>
          <p:nvPr>
            <p:ph type="dt" sz="half" idx="10"/>
          </p:nvPr>
        </p:nvSpPr>
        <p:spPr/>
        <p:txBody>
          <a:bodyPr/>
          <a:lstStyle/>
          <a:p>
            <a:fld id="{48A87A34-81AB-432B-8DAE-1953F412C126}" type="datetimeFigureOut">
              <a:rPr lang="en-US" smtClean="0"/>
              <a:pPr/>
              <a:t>6/22/2019</a:t>
            </a:fld>
            <a:endParaRPr lang="en-US" dirty="0"/>
          </a:p>
        </p:txBody>
      </p:sp>
      <p:sp>
        <p:nvSpPr>
          <p:cNvPr id="6" name="Footer Placeholder 5">
            <a:extLst>
              <a:ext uri="{FF2B5EF4-FFF2-40B4-BE49-F238E27FC236}">
                <a16:creationId xmlns:a16="http://schemas.microsoft.com/office/drawing/2014/main" id="{867717FC-1129-4FE9-ACCD-DD6802EB35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27FFD9-5804-4908-AFE5-8DEAC40CA636}"/>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087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B83E3-FCD1-4598-8E26-22797CF9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B0CF23D-3686-4636-AFDC-477C59619A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1260805-2353-4B7A-837A-23768D618C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999CEC-CF7C-483F-87DA-34D456056F4A}"/>
              </a:ext>
            </a:extLst>
          </p:cNvPr>
          <p:cNvSpPr>
            <a:spLocks noGrp="1"/>
          </p:cNvSpPr>
          <p:nvPr>
            <p:ph type="dt" sz="half" idx="10"/>
          </p:nvPr>
        </p:nvSpPr>
        <p:spPr/>
        <p:txBody>
          <a:bodyPr/>
          <a:lstStyle/>
          <a:p>
            <a:fld id="{48A87A34-81AB-432B-8DAE-1953F412C126}" type="datetimeFigureOut">
              <a:rPr lang="en-US" smtClean="0"/>
              <a:t>6/22/2019</a:t>
            </a:fld>
            <a:endParaRPr lang="en-US" dirty="0"/>
          </a:p>
        </p:txBody>
      </p:sp>
      <p:sp>
        <p:nvSpPr>
          <p:cNvPr id="6" name="Footer Placeholder 5">
            <a:extLst>
              <a:ext uri="{FF2B5EF4-FFF2-40B4-BE49-F238E27FC236}">
                <a16:creationId xmlns:a16="http://schemas.microsoft.com/office/drawing/2014/main" id="{B2917505-C980-4F2E-95B7-18DF0283BE9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F4D636E-D70E-4E51-BBE9-1D78EBE931D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632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751B69-CE5D-4B17-B0A8-C705071D45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5BFEB92-4E28-4313-9092-BF03FD910B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756C31C-B64D-4315-B3BF-93867EE6F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6/22/2019</a:t>
            </a:fld>
            <a:endParaRPr lang="en-US" dirty="0"/>
          </a:p>
        </p:txBody>
      </p:sp>
      <p:sp>
        <p:nvSpPr>
          <p:cNvPr id="5" name="Footer Placeholder 4">
            <a:extLst>
              <a:ext uri="{FF2B5EF4-FFF2-40B4-BE49-F238E27FC236}">
                <a16:creationId xmlns:a16="http://schemas.microsoft.com/office/drawing/2014/main" id="{A95F8DAF-BD68-429A-B566-FD97A84EEF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AD1AF8C-BC0B-4FFD-8057-FEA8F7AA19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6438508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hyperlink" Target="https://www.youtube.com/watch?v=awo8jUxIm0c"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youtube.com/watch?v=1Evwgu369Jw"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4BA12-4C70-4D61-B06E-50193460AE08}"/>
              </a:ext>
            </a:extLst>
          </p:cNvPr>
          <p:cNvSpPr>
            <a:spLocks noGrp="1"/>
          </p:cNvSpPr>
          <p:nvPr>
            <p:ph type="ctrTitle"/>
          </p:nvPr>
        </p:nvSpPr>
        <p:spPr>
          <a:xfrm>
            <a:off x="0" y="1882223"/>
            <a:ext cx="12318460" cy="1825096"/>
          </a:xfrm>
        </p:spPr>
        <p:txBody>
          <a:bodyPr>
            <a:normAutofit fontScale="90000"/>
          </a:bodyPr>
          <a:lstStyle/>
          <a:p>
            <a:r>
              <a:rPr lang="en-CA" dirty="0">
                <a:solidFill>
                  <a:srgbClr val="002060"/>
                </a:solidFill>
              </a:rPr>
              <a:t>APPLYING MINDFULNESS TECHNIQUES TO REDUCE AGRESSION IN ALTERNATIVE CLASS</a:t>
            </a:r>
          </a:p>
        </p:txBody>
      </p:sp>
      <p:sp>
        <p:nvSpPr>
          <p:cNvPr id="3" name="Subtitle 2">
            <a:extLst>
              <a:ext uri="{FF2B5EF4-FFF2-40B4-BE49-F238E27FC236}">
                <a16:creationId xmlns:a16="http://schemas.microsoft.com/office/drawing/2014/main" id="{A3755202-8943-47A3-AEEC-9998D89EE8EE}"/>
              </a:ext>
            </a:extLst>
          </p:cNvPr>
          <p:cNvSpPr>
            <a:spLocks noGrp="1"/>
          </p:cNvSpPr>
          <p:nvPr>
            <p:ph type="subTitle" idx="1"/>
          </p:nvPr>
        </p:nvSpPr>
        <p:spPr>
          <a:xfrm>
            <a:off x="1064020" y="4200805"/>
            <a:ext cx="9713908" cy="1180664"/>
          </a:xfrm>
        </p:spPr>
        <p:txBody>
          <a:bodyPr>
            <a:normAutofit/>
          </a:bodyPr>
          <a:lstStyle/>
          <a:p>
            <a:r>
              <a:rPr lang="en-CA" dirty="0">
                <a:solidFill>
                  <a:srgbClr val="002060"/>
                </a:solidFill>
              </a:rPr>
              <a:t>By Ashley Jewer</a:t>
            </a:r>
          </a:p>
          <a:p>
            <a:r>
              <a:rPr lang="en-CA" dirty="0">
                <a:solidFill>
                  <a:srgbClr val="002060"/>
                </a:solidFill>
              </a:rPr>
              <a:t>RAC Special Care Counselling Candidate</a:t>
            </a:r>
          </a:p>
        </p:txBody>
      </p:sp>
    </p:spTree>
    <p:extLst>
      <p:ext uri="{BB962C8B-B14F-4D97-AF65-F5344CB8AC3E}">
        <p14:creationId xmlns:p14="http://schemas.microsoft.com/office/powerpoint/2010/main" val="7776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0C2F-1AE1-4E19-8F12-1D252F8604FB}"/>
              </a:ext>
            </a:extLst>
          </p:cNvPr>
          <p:cNvSpPr>
            <a:spLocks noGrp="1"/>
          </p:cNvSpPr>
          <p:nvPr>
            <p:ph type="title"/>
          </p:nvPr>
        </p:nvSpPr>
        <p:spPr>
          <a:xfrm>
            <a:off x="3740260" y="116114"/>
            <a:ext cx="3073400" cy="1539725"/>
          </a:xfrm>
        </p:spPr>
        <p:txBody>
          <a:bodyPr>
            <a:normAutofit/>
          </a:bodyPr>
          <a:lstStyle/>
          <a:p>
            <a:r>
              <a:rPr lang="en-CA" sz="8800" dirty="0"/>
              <a:t>Kylie</a:t>
            </a:r>
          </a:p>
        </p:txBody>
      </p:sp>
      <p:sp>
        <p:nvSpPr>
          <p:cNvPr id="3" name="Text Placeholder 2">
            <a:extLst>
              <a:ext uri="{FF2B5EF4-FFF2-40B4-BE49-F238E27FC236}">
                <a16:creationId xmlns:a16="http://schemas.microsoft.com/office/drawing/2014/main" id="{0F54B579-E911-4F46-92F5-D0D9718B3963}"/>
              </a:ext>
            </a:extLst>
          </p:cNvPr>
          <p:cNvSpPr>
            <a:spLocks noGrp="1"/>
          </p:cNvSpPr>
          <p:nvPr>
            <p:ph type="body" sz="half" idx="2"/>
          </p:nvPr>
        </p:nvSpPr>
        <p:spPr>
          <a:xfrm>
            <a:off x="3740260" y="1510997"/>
            <a:ext cx="8451740" cy="3947584"/>
          </a:xfrm>
        </p:spPr>
        <p:txBody>
          <a:bodyPr>
            <a:normAutofit/>
          </a:bodyPr>
          <a:lstStyle/>
          <a:p>
            <a:pPr marL="342900" indent="-342900" algn="l">
              <a:buFont typeface="Arial" panose="020B0604020202020204" pitchFamily="34" charset="0"/>
              <a:buChar char="•"/>
            </a:pPr>
            <a:r>
              <a:rPr lang="en-CA" sz="4000" dirty="0"/>
              <a:t>11 years old, grade 5</a:t>
            </a:r>
          </a:p>
          <a:p>
            <a:pPr marL="342900" indent="-342900" algn="l">
              <a:buFont typeface="Arial" panose="020B0604020202020204" pitchFamily="34" charset="0"/>
              <a:buChar char="•"/>
            </a:pPr>
            <a:r>
              <a:rPr lang="en-CA" sz="4000" dirty="0"/>
              <a:t>Social </a:t>
            </a:r>
          </a:p>
          <a:p>
            <a:pPr marL="342900" indent="-342900" algn="l">
              <a:buFont typeface="Arial" panose="020B0604020202020204" pitchFamily="34" charset="0"/>
              <a:buChar char="•"/>
            </a:pPr>
            <a:r>
              <a:rPr lang="en-CA" sz="4000" dirty="0"/>
              <a:t>Anxiety, inability to focus</a:t>
            </a:r>
          </a:p>
          <a:p>
            <a:pPr marL="342900" indent="-342900" algn="l">
              <a:buFont typeface="Arial" panose="020B0604020202020204" pitchFamily="34" charset="0"/>
              <a:buChar char="•"/>
            </a:pPr>
            <a:r>
              <a:rPr lang="en-CA" sz="4000" dirty="0"/>
              <a:t>DPJ placement, infrequent visits </a:t>
            </a:r>
            <a:br>
              <a:rPr lang="en-CA" sz="4000" dirty="0"/>
            </a:br>
            <a:r>
              <a:rPr lang="en-CA" sz="4000" dirty="0"/>
              <a:t>with mother</a:t>
            </a:r>
          </a:p>
          <a:p>
            <a:pPr marL="342900" indent="-342900">
              <a:buFont typeface="Arial" panose="020B0604020202020204" pitchFamily="34" charset="0"/>
              <a:buChar char="•"/>
            </a:pPr>
            <a:endParaRPr lang="en-CA" sz="4000" dirty="0">
              <a:solidFill>
                <a:schemeClr val="bg1"/>
              </a:solidFill>
            </a:endParaRPr>
          </a:p>
        </p:txBody>
      </p:sp>
      <p:pic>
        <p:nvPicPr>
          <p:cNvPr id="5" name="Picture 4">
            <a:extLst>
              <a:ext uri="{FF2B5EF4-FFF2-40B4-BE49-F238E27FC236}">
                <a16:creationId xmlns:a16="http://schemas.microsoft.com/office/drawing/2014/main" id="{F906083C-38CA-4382-8400-57875D5BA3B8}"/>
              </a:ext>
            </a:extLst>
          </p:cNvPr>
          <p:cNvPicPr>
            <a:picLocks noChangeAspect="1"/>
          </p:cNvPicPr>
          <p:nvPr/>
        </p:nvPicPr>
        <p:blipFill>
          <a:blip r:embed="rId3"/>
          <a:stretch>
            <a:fillRect/>
          </a:stretch>
        </p:blipFill>
        <p:spPr>
          <a:xfrm>
            <a:off x="187909" y="1342873"/>
            <a:ext cx="3552351" cy="3337985"/>
          </a:xfrm>
          <a:prstGeom prst="rect">
            <a:avLst/>
          </a:prstGeom>
        </p:spPr>
      </p:pic>
    </p:spTree>
    <p:extLst>
      <p:ext uri="{BB962C8B-B14F-4D97-AF65-F5344CB8AC3E}">
        <p14:creationId xmlns:p14="http://schemas.microsoft.com/office/powerpoint/2010/main" val="1460709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5B0B1-A7CE-46A3-B5F2-C67C874D30E4}"/>
              </a:ext>
            </a:extLst>
          </p:cNvPr>
          <p:cNvSpPr>
            <a:spLocks noGrp="1"/>
          </p:cNvSpPr>
          <p:nvPr>
            <p:ph type="title"/>
          </p:nvPr>
        </p:nvSpPr>
        <p:spPr>
          <a:xfrm>
            <a:off x="7731576" y="140258"/>
            <a:ext cx="3643994" cy="1253113"/>
          </a:xfrm>
        </p:spPr>
        <p:txBody>
          <a:bodyPr>
            <a:noAutofit/>
          </a:bodyPr>
          <a:lstStyle/>
          <a:p>
            <a:r>
              <a:rPr lang="en-CA" sz="9600" dirty="0"/>
              <a:t>Skylar</a:t>
            </a:r>
          </a:p>
        </p:txBody>
      </p:sp>
      <p:pic>
        <p:nvPicPr>
          <p:cNvPr id="4" name="Picture 3">
            <a:extLst>
              <a:ext uri="{FF2B5EF4-FFF2-40B4-BE49-F238E27FC236}">
                <a16:creationId xmlns:a16="http://schemas.microsoft.com/office/drawing/2014/main" id="{61BE07A4-D531-40B1-BB18-15484D231864}"/>
              </a:ext>
            </a:extLst>
          </p:cNvPr>
          <p:cNvPicPr>
            <a:picLocks noChangeAspect="1"/>
          </p:cNvPicPr>
          <p:nvPr/>
        </p:nvPicPr>
        <p:blipFill>
          <a:blip r:embed="rId3"/>
          <a:stretch>
            <a:fillRect/>
          </a:stretch>
        </p:blipFill>
        <p:spPr>
          <a:xfrm>
            <a:off x="7731576" y="1393371"/>
            <a:ext cx="3366623" cy="4524315"/>
          </a:xfrm>
          <a:prstGeom prst="rect">
            <a:avLst/>
          </a:prstGeom>
        </p:spPr>
      </p:pic>
      <p:sp>
        <p:nvSpPr>
          <p:cNvPr id="6" name="TextBox 5">
            <a:extLst>
              <a:ext uri="{FF2B5EF4-FFF2-40B4-BE49-F238E27FC236}">
                <a16:creationId xmlns:a16="http://schemas.microsoft.com/office/drawing/2014/main" id="{85F9030F-09C0-4869-99D8-7AFFFA90F5E4}"/>
              </a:ext>
            </a:extLst>
          </p:cNvPr>
          <p:cNvSpPr txBox="1"/>
          <p:nvPr/>
        </p:nvSpPr>
        <p:spPr>
          <a:xfrm>
            <a:off x="0" y="1443841"/>
            <a:ext cx="8563428" cy="3970318"/>
          </a:xfrm>
          <a:prstGeom prst="rect">
            <a:avLst/>
          </a:prstGeom>
          <a:noFill/>
        </p:spPr>
        <p:txBody>
          <a:bodyPr wrap="square" rtlCol="0">
            <a:spAutoFit/>
          </a:bodyPr>
          <a:lstStyle/>
          <a:p>
            <a:pPr marL="571500" indent="-571500">
              <a:buFont typeface="Arial" panose="020B0604020202020204" pitchFamily="34" charset="0"/>
              <a:buChar char="•"/>
            </a:pPr>
            <a:r>
              <a:rPr lang="en-CA" sz="3600" dirty="0"/>
              <a:t>Age 10, grade 4</a:t>
            </a:r>
          </a:p>
          <a:p>
            <a:pPr marL="571500" indent="-571500">
              <a:buFont typeface="Arial" panose="020B0604020202020204" pitchFamily="34" charset="0"/>
              <a:buChar char="•"/>
            </a:pPr>
            <a:r>
              <a:rPr lang="en-CA" sz="3600" dirty="0"/>
              <a:t>Drawing comic strips</a:t>
            </a:r>
          </a:p>
          <a:p>
            <a:pPr marL="571500" indent="-571500">
              <a:buFont typeface="Arial" panose="020B0604020202020204" pitchFamily="34" charset="0"/>
              <a:buChar char="•"/>
            </a:pPr>
            <a:r>
              <a:rPr lang="en-CA" sz="3600" dirty="0"/>
              <a:t>Severe depression and anxiety</a:t>
            </a:r>
          </a:p>
          <a:p>
            <a:pPr marL="571500" indent="-571500">
              <a:buFont typeface="Arial" panose="020B0604020202020204" pitchFamily="34" charset="0"/>
              <a:buChar char="•"/>
            </a:pPr>
            <a:r>
              <a:rPr lang="en-CA" sz="3600" dirty="0"/>
              <a:t>Running away from class</a:t>
            </a:r>
          </a:p>
          <a:p>
            <a:pPr marL="571500" indent="-571500">
              <a:buFont typeface="Arial" panose="020B0604020202020204" pitchFamily="34" charset="0"/>
              <a:buChar char="•"/>
            </a:pPr>
            <a:r>
              <a:rPr lang="en-CA" sz="3600" dirty="0"/>
              <a:t>Aggression towards students </a:t>
            </a:r>
            <a:br>
              <a:rPr lang="en-CA" sz="3600" dirty="0"/>
            </a:br>
            <a:r>
              <a:rPr lang="en-CA" sz="3600" dirty="0"/>
              <a:t>and staff members</a:t>
            </a:r>
          </a:p>
          <a:p>
            <a:pPr marL="571500" indent="-571500">
              <a:buFont typeface="Arial" panose="020B0604020202020204" pitchFamily="34" charset="0"/>
              <a:buChar char="•"/>
            </a:pPr>
            <a:r>
              <a:rPr lang="en-CA" sz="3600" dirty="0"/>
              <a:t>Two older brothers, DPJ involvement</a:t>
            </a:r>
          </a:p>
        </p:txBody>
      </p:sp>
    </p:spTree>
    <p:extLst>
      <p:ext uri="{BB962C8B-B14F-4D97-AF65-F5344CB8AC3E}">
        <p14:creationId xmlns:p14="http://schemas.microsoft.com/office/powerpoint/2010/main" val="1771341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32E63-CD1F-472B-A421-2E10B102F8A6}"/>
              </a:ext>
            </a:extLst>
          </p:cNvPr>
          <p:cNvSpPr>
            <a:spLocks noGrp="1"/>
          </p:cNvSpPr>
          <p:nvPr>
            <p:ph type="title"/>
          </p:nvPr>
        </p:nvSpPr>
        <p:spPr>
          <a:xfrm>
            <a:off x="740228" y="79827"/>
            <a:ext cx="3944256" cy="1407354"/>
          </a:xfrm>
        </p:spPr>
        <p:txBody>
          <a:bodyPr>
            <a:normAutofit fontScale="90000"/>
          </a:bodyPr>
          <a:lstStyle/>
          <a:p>
            <a:r>
              <a:rPr lang="en-CA" sz="9600" dirty="0"/>
              <a:t>Ricky</a:t>
            </a:r>
          </a:p>
        </p:txBody>
      </p:sp>
      <p:sp>
        <p:nvSpPr>
          <p:cNvPr id="3" name="Text Placeholder 2">
            <a:extLst>
              <a:ext uri="{FF2B5EF4-FFF2-40B4-BE49-F238E27FC236}">
                <a16:creationId xmlns:a16="http://schemas.microsoft.com/office/drawing/2014/main" id="{F7EC98B5-ACCA-4EAC-81ED-2A64E66AFD7E}"/>
              </a:ext>
            </a:extLst>
          </p:cNvPr>
          <p:cNvSpPr>
            <a:spLocks noGrp="1"/>
          </p:cNvSpPr>
          <p:nvPr>
            <p:ph type="body" idx="1"/>
          </p:nvPr>
        </p:nvSpPr>
        <p:spPr>
          <a:xfrm>
            <a:off x="4397829" y="1683126"/>
            <a:ext cx="7765143" cy="3251731"/>
          </a:xfrm>
        </p:spPr>
        <p:txBody>
          <a:bodyPr>
            <a:normAutofit/>
          </a:bodyPr>
          <a:lstStyle/>
          <a:p>
            <a:pPr marL="571500" indent="-571500" algn="l">
              <a:buFont typeface="Arial" panose="020B0604020202020204" pitchFamily="34" charset="0"/>
              <a:buChar char="•"/>
            </a:pPr>
            <a:r>
              <a:rPr lang="en-CA" sz="3600" dirty="0">
                <a:solidFill>
                  <a:schemeClr val="tx1"/>
                </a:solidFill>
              </a:rPr>
              <a:t>Age 10, grade 4</a:t>
            </a:r>
          </a:p>
          <a:p>
            <a:pPr marL="571500" indent="-571500" algn="l">
              <a:buFont typeface="Arial" panose="020B0604020202020204" pitchFamily="34" charset="0"/>
              <a:buChar char="•"/>
            </a:pPr>
            <a:r>
              <a:rPr lang="en-CA" sz="3600" dirty="0">
                <a:solidFill>
                  <a:schemeClr val="tx1"/>
                </a:solidFill>
              </a:rPr>
              <a:t>Building, </a:t>
            </a:r>
            <a:r>
              <a:rPr lang="en-CA" sz="3600" dirty="0" err="1">
                <a:solidFill>
                  <a:schemeClr val="tx1"/>
                </a:solidFill>
              </a:rPr>
              <a:t>legos</a:t>
            </a:r>
            <a:endParaRPr lang="en-CA" sz="3600" dirty="0">
              <a:solidFill>
                <a:schemeClr val="tx1"/>
              </a:solidFill>
            </a:endParaRPr>
          </a:p>
          <a:p>
            <a:pPr marL="571500" indent="-571500" algn="l">
              <a:buFont typeface="Arial" panose="020B0604020202020204" pitchFamily="34" charset="0"/>
              <a:buChar char="•"/>
            </a:pPr>
            <a:r>
              <a:rPr lang="en-CA" sz="3600" dirty="0">
                <a:solidFill>
                  <a:schemeClr val="tx1"/>
                </a:solidFill>
              </a:rPr>
              <a:t>Anxiety, shutting down, refusal to return to class or go home</a:t>
            </a:r>
          </a:p>
          <a:p>
            <a:pPr marL="571500" indent="-571500" algn="l">
              <a:buFont typeface="Arial" panose="020B0604020202020204" pitchFamily="34" charset="0"/>
              <a:buChar char="•"/>
            </a:pPr>
            <a:r>
              <a:rPr lang="en-CA" sz="3600" dirty="0">
                <a:solidFill>
                  <a:schemeClr val="tx1"/>
                </a:solidFill>
              </a:rPr>
              <a:t>Father’s gambling addiction</a:t>
            </a:r>
          </a:p>
        </p:txBody>
      </p:sp>
      <p:pic>
        <p:nvPicPr>
          <p:cNvPr id="6" name="Picture 5">
            <a:extLst>
              <a:ext uri="{FF2B5EF4-FFF2-40B4-BE49-F238E27FC236}">
                <a16:creationId xmlns:a16="http://schemas.microsoft.com/office/drawing/2014/main" id="{477C9D7A-C956-4494-B6E9-CBE4AB73BD37}"/>
              </a:ext>
            </a:extLst>
          </p:cNvPr>
          <p:cNvPicPr>
            <a:picLocks noChangeAspect="1"/>
          </p:cNvPicPr>
          <p:nvPr/>
        </p:nvPicPr>
        <p:blipFill>
          <a:blip r:embed="rId3"/>
          <a:stretch>
            <a:fillRect/>
          </a:stretch>
        </p:blipFill>
        <p:spPr>
          <a:xfrm>
            <a:off x="293463" y="1552496"/>
            <a:ext cx="4104366" cy="3009869"/>
          </a:xfrm>
          <a:prstGeom prst="rect">
            <a:avLst/>
          </a:prstGeom>
        </p:spPr>
      </p:pic>
    </p:spTree>
    <p:extLst>
      <p:ext uri="{BB962C8B-B14F-4D97-AF65-F5344CB8AC3E}">
        <p14:creationId xmlns:p14="http://schemas.microsoft.com/office/powerpoint/2010/main" val="1853122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E90F29-328C-4DD3-BFC4-8013DA08D119}"/>
              </a:ext>
            </a:extLst>
          </p:cNvPr>
          <p:cNvSpPr txBox="1"/>
          <p:nvPr/>
        </p:nvSpPr>
        <p:spPr>
          <a:xfrm>
            <a:off x="1451429" y="1886857"/>
            <a:ext cx="9173028" cy="1323439"/>
          </a:xfrm>
          <a:prstGeom prst="rect">
            <a:avLst/>
          </a:prstGeom>
          <a:noFill/>
        </p:spPr>
        <p:txBody>
          <a:bodyPr wrap="square" rtlCol="0">
            <a:spAutoFit/>
          </a:bodyPr>
          <a:lstStyle/>
          <a:p>
            <a:r>
              <a:rPr lang="en-CA" sz="8000" dirty="0">
                <a:solidFill>
                  <a:schemeClr val="bg1"/>
                </a:solidFill>
              </a:rPr>
              <a:t>Impacting Factors…</a:t>
            </a:r>
          </a:p>
        </p:txBody>
      </p:sp>
    </p:spTree>
    <p:extLst>
      <p:ext uri="{BB962C8B-B14F-4D97-AF65-F5344CB8AC3E}">
        <p14:creationId xmlns:p14="http://schemas.microsoft.com/office/powerpoint/2010/main" val="2258913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DCE41A-98BA-4E80-8CBE-5BE4784D59EA}"/>
              </a:ext>
            </a:extLst>
          </p:cNvPr>
          <p:cNvSpPr>
            <a:spLocks noGrp="1"/>
          </p:cNvSpPr>
          <p:nvPr>
            <p:ph type="subTitle" idx="1"/>
          </p:nvPr>
        </p:nvSpPr>
        <p:spPr>
          <a:xfrm>
            <a:off x="1944914" y="454933"/>
            <a:ext cx="10116457" cy="6403067"/>
          </a:xfrm>
        </p:spPr>
        <p:txBody>
          <a:bodyPr>
            <a:normAutofit/>
          </a:bodyPr>
          <a:lstStyle/>
          <a:p>
            <a:r>
              <a:rPr lang="en-CA" sz="3600" dirty="0"/>
              <a:t>         Low income area, low income families</a:t>
            </a:r>
          </a:p>
          <a:p>
            <a:r>
              <a:rPr lang="en-CA" sz="3600" dirty="0"/>
              <a:t>   Parents don’t have jobs or education</a:t>
            </a:r>
          </a:p>
          <a:p>
            <a:r>
              <a:rPr lang="en-CA" sz="3600" dirty="0"/>
              <a:t>     Parents addicted to substances</a:t>
            </a:r>
          </a:p>
          <a:p>
            <a:r>
              <a:rPr lang="en-CA" sz="3600" dirty="0"/>
              <a:t>  Exposure to domestic violence</a:t>
            </a:r>
          </a:p>
          <a:p>
            <a:r>
              <a:rPr lang="en-CA" sz="3600" dirty="0"/>
              <a:t>    Traumatic events in childhood</a:t>
            </a:r>
          </a:p>
          <a:p>
            <a:r>
              <a:rPr lang="en-CA" sz="3600" dirty="0"/>
              <a:t> Single-parent families</a:t>
            </a:r>
          </a:p>
          <a:p>
            <a:pPr algn="l"/>
            <a:r>
              <a:rPr lang="en-CA" sz="3600" dirty="0"/>
              <a:t>                                           </a:t>
            </a:r>
          </a:p>
        </p:txBody>
      </p:sp>
      <p:sp>
        <p:nvSpPr>
          <p:cNvPr id="4" name="TextBox 3">
            <a:extLst>
              <a:ext uri="{FF2B5EF4-FFF2-40B4-BE49-F238E27FC236}">
                <a16:creationId xmlns:a16="http://schemas.microsoft.com/office/drawing/2014/main" id="{612176B8-3679-408F-AB0F-D17043260196}"/>
              </a:ext>
            </a:extLst>
          </p:cNvPr>
          <p:cNvSpPr txBox="1"/>
          <p:nvPr/>
        </p:nvSpPr>
        <p:spPr>
          <a:xfrm>
            <a:off x="268513" y="5820229"/>
            <a:ext cx="6081486" cy="923330"/>
          </a:xfrm>
          <a:prstGeom prst="rect">
            <a:avLst/>
          </a:prstGeom>
          <a:noFill/>
        </p:spPr>
        <p:txBody>
          <a:bodyPr wrap="square" rtlCol="0">
            <a:spAutoFit/>
          </a:bodyPr>
          <a:lstStyle/>
          <a:p>
            <a:r>
              <a:rPr lang="en-CA" sz="5400" dirty="0"/>
              <a:t>Hindering Factors…</a:t>
            </a:r>
          </a:p>
        </p:txBody>
      </p:sp>
    </p:spTree>
    <p:extLst>
      <p:ext uri="{BB962C8B-B14F-4D97-AF65-F5344CB8AC3E}">
        <p14:creationId xmlns:p14="http://schemas.microsoft.com/office/powerpoint/2010/main" val="2571569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FB991A-882B-4A6A-9555-632496AC98B1}"/>
              </a:ext>
            </a:extLst>
          </p:cNvPr>
          <p:cNvSpPr txBox="1"/>
          <p:nvPr/>
        </p:nvSpPr>
        <p:spPr>
          <a:xfrm>
            <a:off x="3338286" y="729312"/>
            <a:ext cx="8723086" cy="2554545"/>
          </a:xfrm>
          <a:prstGeom prst="rect">
            <a:avLst/>
          </a:prstGeom>
          <a:noFill/>
        </p:spPr>
        <p:txBody>
          <a:bodyPr wrap="square" rtlCol="0">
            <a:spAutoFit/>
          </a:bodyPr>
          <a:lstStyle/>
          <a:p>
            <a:pPr algn="r"/>
            <a:r>
              <a:rPr lang="en-CA" sz="3200" dirty="0"/>
              <a:t>“Significant differences in separation anxiety, obsessive–compulsive, and conduct disorders were found between children who were exposed to domestic violence and those who were not” (McCloskey et al., 1995).  </a:t>
            </a:r>
          </a:p>
        </p:txBody>
      </p:sp>
    </p:spTree>
    <p:extLst>
      <p:ext uri="{BB962C8B-B14F-4D97-AF65-F5344CB8AC3E}">
        <p14:creationId xmlns:p14="http://schemas.microsoft.com/office/powerpoint/2010/main" val="4061959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DFF32-A34C-45F7-9FDD-625939CC63B4}"/>
              </a:ext>
            </a:extLst>
          </p:cNvPr>
          <p:cNvSpPr>
            <a:spLocks noGrp="1"/>
          </p:cNvSpPr>
          <p:nvPr>
            <p:ph type="ctrTitle"/>
          </p:nvPr>
        </p:nvSpPr>
        <p:spPr>
          <a:xfrm>
            <a:off x="304800" y="5617029"/>
            <a:ext cx="5544457" cy="1028020"/>
          </a:xfrm>
        </p:spPr>
        <p:txBody>
          <a:bodyPr/>
          <a:lstStyle/>
          <a:p>
            <a:r>
              <a:rPr lang="en-CA" dirty="0"/>
              <a:t>Helping Factors…</a:t>
            </a:r>
          </a:p>
        </p:txBody>
      </p:sp>
      <p:sp>
        <p:nvSpPr>
          <p:cNvPr id="3" name="Subtitle 2">
            <a:extLst>
              <a:ext uri="{FF2B5EF4-FFF2-40B4-BE49-F238E27FC236}">
                <a16:creationId xmlns:a16="http://schemas.microsoft.com/office/drawing/2014/main" id="{0C00A0BC-B61D-4D07-B8AB-60D601969D62}"/>
              </a:ext>
            </a:extLst>
          </p:cNvPr>
          <p:cNvSpPr>
            <a:spLocks noGrp="1"/>
          </p:cNvSpPr>
          <p:nvPr>
            <p:ph type="subTitle" idx="1"/>
          </p:nvPr>
        </p:nvSpPr>
        <p:spPr>
          <a:xfrm>
            <a:off x="3004456" y="647133"/>
            <a:ext cx="9187544" cy="3678124"/>
          </a:xfrm>
        </p:spPr>
        <p:txBody>
          <a:bodyPr>
            <a:normAutofit/>
          </a:bodyPr>
          <a:lstStyle/>
          <a:p>
            <a:pPr algn="l"/>
            <a:r>
              <a:rPr lang="en-CA" sz="3200" dirty="0"/>
              <a:t>       Access to extra curricular programs for free</a:t>
            </a:r>
          </a:p>
          <a:p>
            <a:pPr algn="l"/>
            <a:r>
              <a:rPr lang="en-CA" sz="3200" dirty="0"/>
              <a:t>     Maison des Jeunes, Intervention workers</a:t>
            </a:r>
          </a:p>
          <a:p>
            <a:pPr algn="l"/>
            <a:r>
              <a:rPr lang="en-CA" sz="3200" dirty="0"/>
              <a:t>               DPJ, counselling with families</a:t>
            </a:r>
          </a:p>
          <a:p>
            <a:pPr algn="l"/>
            <a:r>
              <a:rPr lang="en-CA" sz="3200" dirty="0"/>
              <a:t>           Alternative learning environment, access to                  </a:t>
            </a:r>
          </a:p>
          <a:p>
            <a:pPr algn="l"/>
            <a:r>
              <a:rPr lang="en-CA" sz="3200" dirty="0"/>
              <a:t>              one on one help from technician and teacher</a:t>
            </a:r>
          </a:p>
        </p:txBody>
      </p:sp>
      <p:sp>
        <p:nvSpPr>
          <p:cNvPr id="4" name="TextBox 3">
            <a:extLst>
              <a:ext uri="{FF2B5EF4-FFF2-40B4-BE49-F238E27FC236}">
                <a16:creationId xmlns:a16="http://schemas.microsoft.com/office/drawing/2014/main" id="{E60F9F77-D584-4D37-BA8F-4CCD2B37814D}"/>
              </a:ext>
            </a:extLst>
          </p:cNvPr>
          <p:cNvSpPr txBox="1"/>
          <p:nvPr/>
        </p:nvSpPr>
        <p:spPr>
          <a:xfrm>
            <a:off x="5849257" y="3620125"/>
            <a:ext cx="4352153" cy="523220"/>
          </a:xfrm>
          <a:prstGeom prst="rect">
            <a:avLst/>
          </a:prstGeom>
          <a:noFill/>
        </p:spPr>
        <p:txBody>
          <a:bodyPr wrap="none" rtlCol="0">
            <a:spAutoFit/>
          </a:bodyPr>
          <a:lstStyle/>
          <a:p>
            <a:r>
              <a:rPr lang="en-CA" sz="2800" dirty="0"/>
              <a:t>Community Resources: 019P</a:t>
            </a:r>
          </a:p>
        </p:txBody>
      </p:sp>
    </p:spTree>
    <p:extLst>
      <p:ext uri="{BB962C8B-B14F-4D97-AF65-F5344CB8AC3E}">
        <p14:creationId xmlns:p14="http://schemas.microsoft.com/office/powerpoint/2010/main" val="2955838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BFC1F-F6C7-410F-9F1E-D46BD18C91E6}"/>
              </a:ext>
            </a:extLst>
          </p:cNvPr>
          <p:cNvSpPr>
            <a:spLocks noGrp="1"/>
          </p:cNvSpPr>
          <p:nvPr>
            <p:ph type="title"/>
          </p:nvPr>
        </p:nvSpPr>
        <p:spPr>
          <a:xfrm>
            <a:off x="1044121" y="1366611"/>
            <a:ext cx="10103758" cy="2682875"/>
          </a:xfrm>
        </p:spPr>
        <p:txBody>
          <a:bodyPr>
            <a:normAutofit/>
          </a:bodyPr>
          <a:lstStyle/>
          <a:p>
            <a:r>
              <a:rPr lang="en-CA" sz="3600" b="1" dirty="0">
                <a:solidFill>
                  <a:schemeClr val="bg1"/>
                </a:solidFill>
              </a:rPr>
              <a:t>After researching and getting to know the students, a program implementing mindfulness techniques seemed to be the most appropriate type of program for the students in this class!</a:t>
            </a:r>
          </a:p>
        </p:txBody>
      </p:sp>
    </p:spTree>
    <p:extLst>
      <p:ext uri="{BB962C8B-B14F-4D97-AF65-F5344CB8AC3E}">
        <p14:creationId xmlns:p14="http://schemas.microsoft.com/office/powerpoint/2010/main" val="3729637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8000">
              <a:schemeClr val="accent1">
                <a:lumMod val="45000"/>
                <a:lumOff val="55000"/>
              </a:schemeClr>
            </a:gs>
            <a:gs pos="6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0C6ADD-786A-498C-BD91-E1A0EA148CA6}"/>
              </a:ext>
            </a:extLst>
          </p:cNvPr>
          <p:cNvSpPr txBox="1"/>
          <p:nvPr/>
        </p:nvSpPr>
        <p:spPr>
          <a:xfrm>
            <a:off x="464458" y="1011606"/>
            <a:ext cx="9946864" cy="1077218"/>
          </a:xfrm>
          <a:prstGeom prst="rect">
            <a:avLst/>
          </a:prstGeom>
          <a:noFill/>
        </p:spPr>
        <p:txBody>
          <a:bodyPr wrap="square" rtlCol="0">
            <a:spAutoFit/>
          </a:bodyPr>
          <a:lstStyle/>
          <a:p>
            <a:r>
              <a:rPr lang="en-CA" sz="3200" dirty="0"/>
              <a:t>“</a:t>
            </a:r>
            <a:r>
              <a:rPr lang="en-CA" sz="3200" i="1" dirty="0"/>
              <a:t>The results of bringing mindfulness into schools were overwhelmingly positive</a:t>
            </a:r>
            <a:r>
              <a:rPr lang="en-CA" sz="3200" dirty="0"/>
              <a:t>!” – </a:t>
            </a:r>
            <a:r>
              <a:rPr lang="en-CA" sz="3200" dirty="0" err="1"/>
              <a:t>McLeans</a:t>
            </a:r>
            <a:r>
              <a:rPr lang="en-CA" sz="3200" dirty="0"/>
              <a:t>, 2014, Toronto </a:t>
            </a:r>
          </a:p>
        </p:txBody>
      </p:sp>
      <p:sp>
        <p:nvSpPr>
          <p:cNvPr id="3" name="TextBox 2">
            <a:extLst>
              <a:ext uri="{FF2B5EF4-FFF2-40B4-BE49-F238E27FC236}">
                <a16:creationId xmlns:a16="http://schemas.microsoft.com/office/drawing/2014/main" id="{7F37F481-3987-481E-806E-CFEDB50875CF}"/>
              </a:ext>
            </a:extLst>
          </p:cNvPr>
          <p:cNvSpPr txBox="1"/>
          <p:nvPr/>
        </p:nvSpPr>
        <p:spPr>
          <a:xfrm rot="10800000" flipV="1">
            <a:off x="2409372" y="2742120"/>
            <a:ext cx="9492342" cy="1384995"/>
          </a:xfrm>
          <a:prstGeom prst="rect">
            <a:avLst/>
          </a:prstGeom>
          <a:noFill/>
        </p:spPr>
        <p:txBody>
          <a:bodyPr wrap="square" rtlCol="0">
            <a:spAutoFit/>
          </a:bodyPr>
          <a:lstStyle/>
          <a:p>
            <a:r>
              <a:rPr lang="en-CA" sz="2800" dirty="0"/>
              <a:t>“</a:t>
            </a:r>
            <a:r>
              <a:rPr lang="en-CA" sz="2800" i="1" dirty="0"/>
              <a:t>It would be beneficial to assess brief and effective mindfulness interventions for teachers to incorporate in their classrooms”- Mechanisms for mindfulness</a:t>
            </a:r>
            <a:r>
              <a:rPr lang="en-CA" sz="2800" dirty="0"/>
              <a:t>, 2006</a:t>
            </a:r>
          </a:p>
        </p:txBody>
      </p:sp>
      <p:sp>
        <p:nvSpPr>
          <p:cNvPr id="4" name="TextBox 3">
            <a:extLst>
              <a:ext uri="{FF2B5EF4-FFF2-40B4-BE49-F238E27FC236}">
                <a16:creationId xmlns:a16="http://schemas.microsoft.com/office/drawing/2014/main" id="{6A648065-C1EC-4DB7-81B6-3B0562608F69}"/>
              </a:ext>
            </a:extLst>
          </p:cNvPr>
          <p:cNvSpPr txBox="1"/>
          <p:nvPr/>
        </p:nvSpPr>
        <p:spPr>
          <a:xfrm>
            <a:off x="798285" y="4769176"/>
            <a:ext cx="8988922" cy="1077218"/>
          </a:xfrm>
          <a:prstGeom prst="rect">
            <a:avLst/>
          </a:prstGeom>
          <a:noFill/>
        </p:spPr>
        <p:txBody>
          <a:bodyPr wrap="square" rtlCol="0">
            <a:spAutoFit/>
          </a:bodyPr>
          <a:lstStyle/>
          <a:p>
            <a:r>
              <a:rPr lang="en-CA" sz="3200" dirty="0"/>
              <a:t>“</a:t>
            </a:r>
            <a:r>
              <a:rPr lang="en-CA" sz="3200" i="1" dirty="0"/>
              <a:t>Meditation has been suggested as an alternative treatment for ADHD</a:t>
            </a:r>
            <a:r>
              <a:rPr lang="en-CA" sz="3200" dirty="0"/>
              <a:t>” – SAGE journals, 2008</a:t>
            </a:r>
          </a:p>
        </p:txBody>
      </p:sp>
    </p:spTree>
    <p:extLst>
      <p:ext uri="{BB962C8B-B14F-4D97-AF65-F5344CB8AC3E}">
        <p14:creationId xmlns:p14="http://schemas.microsoft.com/office/powerpoint/2010/main" val="2361920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8000">
              <a:schemeClr val="accent1">
                <a:lumMod val="45000"/>
                <a:lumOff val="55000"/>
              </a:schemeClr>
            </a:gs>
            <a:gs pos="6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81BF4B-9C86-4A9F-AC11-2069D404506B}"/>
              </a:ext>
            </a:extLst>
          </p:cNvPr>
          <p:cNvSpPr txBox="1"/>
          <p:nvPr/>
        </p:nvSpPr>
        <p:spPr>
          <a:xfrm>
            <a:off x="377371" y="4760686"/>
            <a:ext cx="11364686" cy="1861084"/>
          </a:xfrm>
          <a:prstGeom prst="rect">
            <a:avLst/>
          </a:prstGeom>
          <a:noFill/>
        </p:spPr>
        <p:txBody>
          <a:bodyPr wrap="square" rtlCol="0">
            <a:spAutoFit/>
          </a:bodyPr>
          <a:lstStyle/>
          <a:p>
            <a:r>
              <a:rPr lang="en-CA" sz="2800" dirty="0"/>
              <a:t>“In the 2011-12 school year, Mindful Schools partnered with the University of California, Davis to conduct one of the largest randomized-controlled studies to date on mindfulness and children, involving 937 children and 47 teachers in 3 Oakland public elementary schools” – Mindfulschools.org</a:t>
            </a:r>
          </a:p>
        </p:txBody>
      </p:sp>
      <p:pic>
        <p:nvPicPr>
          <p:cNvPr id="4" name="Picture 3">
            <a:extLst>
              <a:ext uri="{FF2B5EF4-FFF2-40B4-BE49-F238E27FC236}">
                <a16:creationId xmlns:a16="http://schemas.microsoft.com/office/drawing/2014/main" id="{36D9379C-3EE9-4B46-BE6E-4142C89ADAC4}"/>
              </a:ext>
            </a:extLst>
          </p:cNvPr>
          <p:cNvPicPr>
            <a:picLocks noChangeAspect="1"/>
          </p:cNvPicPr>
          <p:nvPr/>
        </p:nvPicPr>
        <p:blipFill>
          <a:blip r:embed="rId2"/>
          <a:stretch>
            <a:fillRect/>
          </a:stretch>
        </p:blipFill>
        <p:spPr>
          <a:xfrm>
            <a:off x="2999922" y="823985"/>
            <a:ext cx="5524500" cy="3648075"/>
          </a:xfrm>
          <a:prstGeom prst="rect">
            <a:avLst/>
          </a:prstGeom>
        </p:spPr>
      </p:pic>
    </p:spTree>
    <p:extLst>
      <p:ext uri="{BB962C8B-B14F-4D97-AF65-F5344CB8AC3E}">
        <p14:creationId xmlns:p14="http://schemas.microsoft.com/office/powerpoint/2010/main" val="2229183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18000">
              <a:schemeClr val="accent1">
                <a:lumMod val="45000"/>
                <a:lumOff val="55000"/>
              </a:schemeClr>
            </a:gs>
            <a:gs pos="6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7AD61-682E-451A-A1F2-650F2782AC07}"/>
              </a:ext>
            </a:extLst>
          </p:cNvPr>
          <p:cNvSpPr>
            <a:spLocks noGrp="1"/>
          </p:cNvSpPr>
          <p:nvPr>
            <p:ph type="ctrTitle"/>
          </p:nvPr>
        </p:nvSpPr>
        <p:spPr>
          <a:xfrm>
            <a:off x="1359107" y="99702"/>
            <a:ext cx="9473784" cy="991250"/>
          </a:xfrm>
        </p:spPr>
        <p:txBody>
          <a:bodyPr>
            <a:normAutofit/>
          </a:bodyPr>
          <a:lstStyle/>
          <a:p>
            <a:r>
              <a:rPr lang="en-CA" sz="4800" dirty="0"/>
              <a:t>Gault Institute Elementary, NFSB</a:t>
            </a:r>
          </a:p>
        </p:txBody>
      </p:sp>
      <p:sp>
        <p:nvSpPr>
          <p:cNvPr id="3" name="Subtitle 2">
            <a:extLst>
              <a:ext uri="{FF2B5EF4-FFF2-40B4-BE49-F238E27FC236}">
                <a16:creationId xmlns:a16="http://schemas.microsoft.com/office/drawing/2014/main" id="{5FC7A49E-6CDB-4B63-BA34-6F39514FC2DC}"/>
              </a:ext>
            </a:extLst>
          </p:cNvPr>
          <p:cNvSpPr>
            <a:spLocks noGrp="1"/>
          </p:cNvSpPr>
          <p:nvPr>
            <p:ph type="subTitle" idx="1"/>
          </p:nvPr>
        </p:nvSpPr>
        <p:spPr>
          <a:xfrm>
            <a:off x="579616" y="1057642"/>
            <a:ext cx="11032761" cy="4272196"/>
          </a:xfrm>
        </p:spPr>
        <p:txBody>
          <a:bodyPr>
            <a:normAutofit fontScale="92500" lnSpcReduction="10000"/>
          </a:bodyPr>
          <a:lstStyle/>
          <a:p>
            <a:pPr fontAlgn="base"/>
            <a:r>
              <a:rPr lang="en-CA" dirty="0"/>
              <a:t>Our Vision:</a:t>
            </a:r>
          </a:p>
          <a:p>
            <a:pPr fontAlgn="base"/>
            <a:r>
              <a:rPr lang="en-CA" i="1" dirty="0"/>
              <a:t>The New Frontiers School Board supports success for all students</a:t>
            </a:r>
            <a:r>
              <a:rPr lang="en-CA" b="1" dirty="0"/>
              <a:t>.</a:t>
            </a:r>
            <a:endParaRPr lang="en-CA" dirty="0"/>
          </a:p>
          <a:p>
            <a:pPr fontAlgn="base"/>
            <a:r>
              <a:rPr lang="en-CA" dirty="0"/>
              <a:t>Our Mission:</a:t>
            </a:r>
          </a:p>
          <a:p>
            <a:pPr fontAlgn="base"/>
            <a:r>
              <a:rPr lang="en-CA" i="1" dirty="0"/>
              <a:t>To realize our Vision, our Mission is to:</a:t>
            </a:r>
          </a:p>
          <a:p>
            <a:pPr fontAlgn="base"/>
            <a:r>
              <a:rPr lang="en-CA" i="1" dirty="0"/>
              <a:t>Provide experiences that will challenge our students and employees to learn and to develop respect for themselves, others, and the environment;</a:t>
            </a:r>
          </a:p>
          <a:p>
            <a:pPr fontAlgn="base"/>
            <a:r>
              <a:rPr lang="en-CA" i="1" dirty="0"/>
              <a:t>Engage students, staff, parents, and the community as educational partners;</a:t>
            </a:r>
          </a:p>
          <a:p>
            <a:pPr fontAlgn="base"/>
            <a:r>
              <a:rPr lang="en-CA" i="1" dirty="0"/>
              <a:t>Expect and support all employees to continuously improve with a focus on enhancing student learning;</a:t>
            </a:r>
          </a:p>
          <a:p>
            <a:pPr fontAlgn="base"/>
            <a:r>
              <a:rPr lang="en-CA" i="1" dirty="0"/>
              <a:t>Create a hospitable learning environment where everyone feels they belong and are appreciated.</a:t>
            </a:r>
          </a:p>
          <a:p>
            <a:pPr algn="l"/>
            <a:endParaRPr lang="en-CA" dirty="0"/>
          </a:p>
        </p:txBody>
      </p:sp>
      <p:pic>
        <p:nvPicPr>
          <p:cNvPr id="5" name="Picture 4">
            <a:extLst>
              <a:ext uri="{FF2B5EF4-FFF2-40B4-BE49-F238E27FC236}">
                <a16:creationId xmlns:a16="http://schemas.microsoft.com/office/drawing/2014/main" id="{B02F8CA4-5E00-4D0A-9B6D-CCBA1997F714}"/>
              </a:ext>
            </a:extLst>
          </p:cNvPr>
          <p:cNvPicPr>
            <a:picLocks noChangeAspect="1"/>
          </p:cNvPicPr>
          <p:nvPr/>
        </p:nvPicPr>
        <p:blipFill>
          <a:blip r:embed="rId2"/>
          <a:stretch>
            <a:fillRect/>
          </a:stretch>
        </p:blipFill>
        <p:spPr>
          <a:xfrm>
            <a:off x="1241683" y="5140193"/>
            <a:ext cx="9708629" cy="1618105"/>
          </a:xfrm>
          <a:prstGeom prst="rect">
            <a:avLst/>
          </a:prstGeom>
        </p:spPr>
      </p:pic>
    </p:spTree>
    <p:extLst>
      <p:ext uri="{BB962C8B-B14F-4D97-AF65-F5344CB8AC3E}">
        <p14:creationId xmlns:p14="http://schemas.microsoft.com/office/powerpoint/2010/main" val="1390248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8000">
              <a:schemeClr val="accent1">
                <a:lumMod val="45000"/>
                <a:lumOff val="55000"/>
              </a:schemeClr>
            </a:gs>
            <a:gs pos="6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F1F0F8-0BCE-4407-887F-98E265780B65}"/>
              </a:ext>
            </a:extLst>
          </p:cNvPr>
          <p:cNvSpPr txBox="1"/>
          <p:nvPr/>
        </p:nvSpPr>
        <p:spPr>
          <a:xfrm>
            <a:off x="435430" y="1799772"/>
            <a:ext cx="11582400" cy="3539430"/>
          </a:xfrm>
          <a:prstGeom prst="rect">
            <a:avLst/>
          </a:prstGeom>
          <a:noFill/>
        </p:spPr>
        <p:txBody>
          <a:bodyPr wrap="square" rtlCol="0">
            <a:spAutoFit/>
          </a:bodyPr>
          <a:lstStyle/>
          <a:p>
            <a:r>
              <a:rPr lang="en-CA" sz="3200" dirty="0"/>
              <a:t>“</a:t>
            </a:r>
            <a:r>
              <a:rPr lang="en-CA" sz="3200" i="1" dirty="0"/>
              <a:t>Studies find that youth benefit from learning mindfulness in terms of improved cognitive outcomes, social-emotional skills, and well being. In turn, such benefits may lead to long-term improvements in life. For example, social skills in kindergarten predict improved education, employment, crime, substance abuse and mental health outcomes in adulthood</a:t>
            </a:r>
            <a:r>
              <a:rPr lang="en-CA" sz="3200" dirty="0"/>
              <a:t>” </a:t>
            </a:r>
          </a:p>
          <a:p>
            <a:r>
              <a:rPr lang="en-CA" sz="3200" dirty="0"/>
              <a:t>                                                             – Mindfulschools.org</a:t>
            </a:r>
          </a:p>
        </p:txBody>
      </p:sp>
    </p:spTree>
    <p:extLst>
      <p:ext uri="{BB962C8B-B14F-4D97-AF65-F5344CB8AC3E}">
        <p14:creationId xmlns:p14="http://schemas.microsoft.com/office/powerpoint/2010/main" val="1737493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8000">
              <a:schemeClr val="accent1">
                <a:lumMod val="45000"/>
                <a:lumOff val="55000"/>
              </a:schemeClr>
            </a:gs>
            <a:gs pos="6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F33A0D-A3AE-43ED-8CDB-92CD63BDDAB2}"/>
              </a:ext>
            </a:extLst>
          </p:cNvPr>
          <p:cNvSpPr txBox="1"/>
          <p:nvPr/>
        </p:nvSpPr>
        <p:spPr>
          <a:xfrm>
            <a:off x="362857" y="1132114"/>
            <a:ext cx="11299371" cy="5016758"/>
          </a:xfrm>
          <a:prstGeom prst="rect">
            <a:avLst/>
          </a:prstGeom>
          <a:noFill/>
        </p:spPr>
        <p:txBody>
          <a:bodyPr wrap="square" rtlCol="0">
            <a:spAutoFit/>
          </a:bodyPr>
          <a:lstStyle/>
          <a:p>
            <a:r>
              <a:rPr lang="en-CA" sz="3200" dirty="0"/>
              <a:t>In short…</a:t>
            </a:r>
          </a:p>
          <a:p>
            <a:endParaRPr lang="en-CA" sz="3200" dirty="0"/>
          </a:p>
          <a:p>
            <a:pPr marL="457200" indent="-457200">
              <a:buFont typeface="Arial" panose="020B0604020202020204" pitchFamily="34" charset="0"/>
              <a:buChar char="•"/>
            </a:pPr>
            <a:r>
              <a:rPr lang="en-CA" sz="3200" dirty="0"/>
              <a:t>Mindfulness techniques can be useful in reducing anxiety and aggressive behaviours for people of all ages</a:t>
            </a:r>
          </a:p>
          <a:p>
            <a:endParaRPr lang="en-CA" sz="3200" dirty="0"/>
          </a:p>
          <a:p>
            <a:pPr marL="457200" indent="-457200">
              <a:buFont typeface="Arial" panose="020B0604020202020204" pitchFamily="34" charset="0"/>
              <a:buChar char="•"/>
            </a:pPr>
            <a:r>
              <a:rPr lang="en-CA" sz="3200" dirty="0"/>
              <a:t>Implementing mindfulness techniques in participating schools has been effective at reducing aggression in the classroom </a:t>
            </a:r>
          </a:p>
          <a:p>
            <a:endParaRPr lang="en-CA" sz="3200" dirty="0"/>
          </a:p>
          <a:p>
            <a:pPr marL="457200" indent="-457200">
              <a:buFont typeface="Arial" panose="020B0604020202020204" pitchFamily="34" charset="0"/>
              <a:buChar char="•"/>
            </a:pPr>
            <a:r>
              <a:rPr lang="en-CA" sz="3200" dirty="0"/>
              <a:t>Clients can take what they learn with them, and use mindfulness techniques in their everyday lives, wherever they are</a:t>
            </a:r>
          </a:p>
        </p:txBody>
      </p:sp>
    </p:spTree>
    <p:extLst>
      <p:ext uri="{BB962C8B-B14F-4D97-AF65-F5344CB8AC3E}">
        <p14:creationId xmlns:p14="http://schemas.microsoft.com/office/powerpoint/2010/main" val="2581841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EDCE3-679B-4323-861C-FA9E2EC653B3}"/>
              </a:ext>
            </a:extLst>
          </p:cNvPr>
          <p:cNvSpPr>
            <a:spLocks noGrp="1"/>
          </p:cNvSpPr>
          <p:nvPr>
            <p:ph type="title"/>
          </p:nvPr>
        </p:nvSpPr>
        <p:spPr>
          <a:xfrm>
            <a:off x="1770742" y="829581"/>
            <a:ext cx="10551886" cy="3234418"/>
          </a:xfrm>
        </p:spPr>
        <p:txBody>
          <a:bodyPr>
            <a:noAutofit/>
          </a:bodyPr>
          <a:lstStyle/>
          <a:p>
            <a:pPr algn="ctr"/>
            <a:r>
              <a:rPr lang="en-CA" sz="6600" dirty="0">
                <a:latin typeface="Lucida Handwriting" panose="03010101010101010101" pitchFamily="66" charset="0"/>
              </a:rPr>
              <a:t>PLANNING AND </a:t>
            </a:r>
            <a:br>
              <a:rPr lang="en-CA" sz="6600" dirty="0">
                <a:latin typeface="Lucida Handwriting" panose="03010101010101010101" pitchFamily="66" charset="0"/>
              </a:rPr>
            </a:br>
            <a:r>
              <a:rPr lang="en-CA" sz="6600" dirty="0">
                <a:latin typeface="Lucida Handwriting" panose="03010101010101010101" pitchFamily="66" charset="0"/>
              </a:rPr>
              <a:t>IMPLEMENTING </a:t>
            </a:r>
            <a:br>
              <a:rPr lang="en-CA" sz="6600" dirty="0">
                <a:latin typeface="Lucida Handwriting" panose="03010101010101010101" pitchFamily="66" charset="0"/>
              </a:rPr>
            </a:br>
            <a:r>
              <a:rPr lang="en-CA" sz="6600" dirty="0">
                <a:latin typeface="Lucida Handwriting" panose="03010101010101010101" pitchFamily="66" charset="0"/>
              </a:rPr>
              <a:t>THE INTERVENTION</a:t>
            </a:r>
          </a:p>
        </p:txBody>
      </p:sp>
      <p:sp>
        <p:nvSpPr>
          <p:cNvPr id="3" name="TextBox 2">
            <a:extLst>
              <a:ext uri="{FF2B5EF4-FFF2-40B4-BE49-F238E27FC236}">
                <a16:creationId xmlns:a16="http://schemas.microsoft.com/office/drawing/2014/main" id="{852A6484-1A42-46B1-9299-C7B69AE83968}"/>
              </a:ext>
            </a:extLst>
          </p:cNvPr>
          <p:cNvSpPr txBox="1"/>
          <p:nvPr/>
        </p:nvSpPr>
        <p:spPr>
          <a:xfrm>
            <a:off x="6243420" y="3771611"/>
            <a:ext cx="1606530" cy="584775"/>
          </a:xfrm>
          <a:prstGeom prst="rect">
            <a:avLst/>
          </a:prstGeom>
          <a:noFill/>
        </p:spPr>
        <p:txBody>
          <a:bodyPr wrap="none" rtlCol="0">
            <a:spAutoFit/>
          </a:bodyPr>
          <a:lstStyle/>
          <a:p>
            <a:r>
              <a:rPr lang="en-CA" sz="3200" dirty="0">
                <a:latin typeface="Lucida Handwriting" panose="03010101010101010101" pitchFamily="66" charset="0"/>
              </a:rPr>
              <a:t>019A8</a:t>
            </a:r>
          </a:p>
        </p:txBody>
      </p:sp>
    </p:spTree>
    <p:extLst>
      <p:ext uri="{BB962C8B-B14F-4D97-AF65-F5344CB8AC3E}">
        <p14:creationId xmlns:p14="http://schemas.microsoft.com/office/powerpoint/2010/main" val="1044304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8000">
              <a:srgbClr val="7030A0"/>
            </a:gs>
            <a:gs pos="98000">
              <a:srgbClr val="7030A0"/>
            </a:gs>
            <a:gs pos="28000">
              <a:schemeClr val="accent1">
                <a:lumMod val="45000"/>
                <a:lumOff val="55000"/>
              </a:schemeClr>
            </a:gs>
            <a:gs pos="74000">
              <a:srgbClr val="C84BDD">
                <a:alpha val="89804"/>
              </a:srgb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4B8B6A-0F43-43B7-9390-DE3351D04BAB}"/>
              </a:ext>
            </a:extLst>
          </p:cNvPr>
          <p:cNvSpPr txBox="1"/>
          <p:nvPr/>
        </p:nvSpPr>
        <p:spPr>
          <a:xfrm>
            <a:off x="524656" y="1305341"/>
            <a:ext cx="643125" cy="4247317"/>
          </a:xfrm>
          <a:prstGeom prst="rect">
            <a:avLst/>
          </a:prstGeom>
          <a:noFill/>
        </p:spPr>
        <p:txBody>
          <a:bodyPr wrap="none" rtlCol="0">
            <a:spAutoFit/>
          </a:bodyPr>
          <a:lstStyle/>
          <a:p>
            <a:r>
              <a:rPr lang="en-CA" sz="5400" dirty="0"/>
              <a:t>O</a:t>
            </a:r>
          </a:p>
          <a:p>
            <a:r>
              <a:rPr lang="en-CA" sz="5400" dirty="0"/>
              <a:t>A</a:t>
            </a:r>
          </a:p>
          <a:p>
            <a:r>
              <a:rPr lang="en-CA" sz="5400" dirty="0"/>
              <a:t>D</a:t>
            </a:r>
          </a:p>
          <a:p>
            <a:r>
              <a:rPr lang="en-CA" sz="5400" dirty="0"/>
              <a:t>I</a:t>
            </a:r>
          </a:p>
          <a:p>
            <a:r>
              <a:rPr lang="en-CA" sz="5400" dirty="0"/>
              <a:t>E</a:t>
            </a:r>
          </a:p>
        </p:txBody>
      </p:sp>
      <p:sp>
        <p:nvSpPr>
          <p:cNvPr id="4" name="TextBox 3">
            <a:extLst>
              <a:ext uri="{FF2B5EF4-FFF2-40B4-BE49-F238E27FC236}">
                <a16:creationId xmlns:a16="http://schemas.microsoft.com/office/drawing/2014/main" id="{DCC48A0D-D764-4660-8FC3-87212FD6FEC8}"/>
              </a:ext>
            </a:extLst>
          </p:cNvPr>
          <p:cNvSpPr txBox="1"/>
          <p:nvPr/>
        </p:nvSpPr>
        <p:spPr>
          <a:xfrm>
            <a:off x="1019332" y="1305341"/>
            <a:ext cx="10648012" cy="5016758"/>
          </a:xfrm>
          <a:prstGeom prst="rect">
            <a:avLst/>
          </a:prstGeom>
          <a:noFill/>
        </p:spPr>
        <p:txBody>
          <a:bodyPr wrap="square" rtlCol="0">
            <a:spAutoFit/>
          </a:bodyPr>
          <a:lstStyle/>
          <a:p>
            <a:r>
              <a:rPr lang="en-CA" sz="4000" dirty="0"/>
              <a:t>-    Observe clients, gather important info:        </a:t>
            </a:r>
            <a:br>
              <a:rPr lang="en-CA" sz="4000" dirty="0"/>
            </a:br>
            <a:r>
              <a:rPr lang="en-CA" sz="4000" dirty="0"/>
              <a:t>      frequency charts, interviewing staff, observe</a:t>
            </a:r>
          </a:p>
          <a:p>
            <a:pPr marL="571500" indent="-571500">
              <a:buFontTx/>
              <a:buChar char="-"/>
            </a:pPr>
            <a:r>
              <a:rPr lang="en-CA" sz="4000" dirty="0"/>
              <a:t>Assess their needs and capabilities </a:t>
            </a:r>
          </a:p>
          <a:p>
            <a:pPr marL="571500" indent="-571500">
              <a:buFontTx/>
              <a:buChar char="-"/>
            </a:pPr>
            <a:r>
              <a:rPr lang="en-CA" sz="4000" dirty="0"/>
              <a:t>Design and develop IP that fits their needs</a:t>
            </a:r>
          </a:p>
          <a:p>
            <a:pPr marL="571500" indent="-571500">
              <a:buFontTx/>
              <a:buChar char="-"/>
            </a:pPr>
            <a:r>
              <a:rPr lang="en-CA" sz="4000" dirty="0"/>
              <a:t>Implement IP using info gathered and design tailored to meet clients needs and capabilities </a:t>
            </a:r>
          </a:p>
          <a:p>
            <a:pPr marL="571500" indent="-571500">
              <a:buFontTx/>
              <a:buChar char="-"/>
            </a:pPr>
            <a:r>
              <a:rPr lang="en-CA" sz="4000" dirty="0"/>
              <a:t>Evaluate &amp; reflect successes and challenges, changes to be made</a:t>
            </a:r>
          </a:p>
        </p:txBody>
      </p:sp>
    </p:spTree>
    <p:extLst>
      <p:ext uri="{BB962C8B-B14F-4D97-AF65-F5344CB8AC3E}">
        <p14:creationId xmlns:p14="http://schemas.microsoft.com/office/powerpoint/2010/main" val="4242932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8000">
              <a:srgbClr val="7030A0"/>
            </a:gs>
            <a:gs pos="98000">
              <a:srgbClr val="7030A0"/>
            </a:gs>
            <a:gs pos="28000">
              <a:schemeClr val="accent1">
                <a:lumMod val="45000"/>
                <a:lumOff val="55000"/>
              </a:schemeClr>
            </a:gs>
            <a:gs pos="74000">
              <a:srgbClr val="C84BDD">
                <a:alpha val="89804"/>
              </a:srgbClr>
            </a:gs>
          </a:gsLst>
          <a:lin ang="5400000" scaled="1"/>
        </a:gra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56E018F-0568-4544-AE95-F875DAEBF6B8}"/>
              </a:ext>
            </a:extLst>
          </p:cNvPr>
          <p:cNvGraphicFramePr>
            <a:graphicFrameLocks noGrp="1"/>
          </p:cNvGraphicFramePr>
          <p:nvPr>
            <p:extLst>
              <p:ext uri="{D42A27DB-BD31-4B8C-83A1-F6EECF244321}">
                <p14:modId xmlns:p14="http://schemas.microsoft.com/office/powerpoint/2010/main" val="2026024985"/>
              </p:ext>
            </p:extLst>
          </p:nvPr>
        </p:nvGraphicFramePr>
        <p:xfrm>
          <a:off x="1197547" y="490927"/>
          <a:ext cx="9796906" cy="5876146"/>
        </p:xfrm>
        <a:graphic>
          <a:graphicData uri="http://schemas.openxmlformats.org/drawingml/2006/table">
            <a:tbl>
              <a:tblPr firstRow="1" bandRow="1">
                <a:tableStyleId>{69CF1AB2-1976-4502-BF36-3FF5EA218861}</a:tableStyleId>
              </a:tblPr>
              <a:tblGrid>
                <a:gridCol w="2338810">
                  <a:extLst>
                    <a:ext uri="{9D8B030D-6E8A-4147-A177-3AD203B41FA5}">
                      <a16:colId xmlns:a16="http://schemas.microsoft.com/office/drawing/2014/main" val="3139506805"/>
                    </a:ext>
                  </a:extLst>
                </a:gridCol>
                <a:gridCol w="7458096">
                  <a:extLst>
                    <a:ext uri="{9D8B030D-6E8A-4147-A177-3AD203B41FA5}">
                      <a16:colId xmlns:a16="http://schemas.microsoft.com/office/drawing/2014/main" val="366427414"/>
                    </a:ext>
                  </a:extLst>
                </a:gridCol>
              </a:tblGrid>
              <a:tr h="1153073">
                <a:tc>
                  <a:txBody>
                    <a:bodyPr/>
                    <a:lstStyle/>
                    <a:p>
                      <a:pPr algn="ctr"/>
                      <a:r>
                        <a:rPr lang="en-CA" sz="5400" b="1" dirty="0"/>
                        <a:t> S</a:t>
                      </a:r>
                    </a:p>
                  </a:txBody>
                  <a:tcPr/>
                </a:tc>
                <a:tc>
                  <a:txBody>
                    <a:bodyPr/>
                    <a:lstStyle/>
                    <a:p>
                      <a:endParaRPr lang="en-CA" dirty="0"/>
                    </a:p>
                    <a:p>
                      <a:r>
                        <a:rPr lang="en-CA" dirty="0"/>
                        <a:t>Objectives will be explained along with the rules prior to beginning each session. Students will have the opportunity to ask questions </a:t>
                      </a:r>
                    </a:p>
                  </a:txBody>
                  <a:tcPr/>
                </a:tc>
                <a:extLst>
                  <a:ext uri="{0D108BD9-81ED-4DB2-BD59-A6C34878D82A}">
                    <a16:rowId xmlns:a16="http://schemas.microsoft.com/office/drawing/2014/main" val="1150998171"/>
                  </a:ext>
                </a:extLst>
              </a:tr>
              <a:tr h="1153073">
                <a:tc>
                  <a:txBody>
                    <a:bodyPr/>
                    <a:lstStyle/>
                    <a:p>
                      <a:pPr algn="ctr"/>
                      <a:r>
                        <a:rPr lang="en-CA" sz="5400" b="1" dirty="0"/>
                        <a:t>M</a:t>
                      </a:r>
                    </a:p>
                  </a:txBody>
                  <a:tcPr/>
                </a:tc>
                <a:tc>
                  <a:txBody>
                    <a:bodyPr/>
                    <a:lstStyle/>
                    <a:p>
                      <a:endParaRPr lang="en-CA" dirty="0"/>
                    </a:p>
                    <a:p>
                      <a:r>
                        <a:rPr lang="en-CA" b="1" dirty="0"/>
                        <a:t>Sessions will be explained step by step, students will be given time frames for each step and redirected after time is up</a:t>
                      </a:r>
                    </a:p>
                  </a:txBody>
                  <a:tcPr/>
                </a:tc>
                <a:extLst>
                  <a:ext uri="{0D108BD9-81ED-4DB2-BD59-A6C34878D82A}">
                    <a16:rowId xmlns:a16="http://schemas.microsoft.com/office/drawing/2014/main" val="3623472738"/>
                  </a:ext>
                </a:extLst>
              </a:tr>
              <a:tr h="1153073">
                <a:tc>
                  <a:txBody>
                    <a:bodyPr/>
                    <a:lstStyle/>
                    <a:p>
                      <a:pPr algn="ctr"/>
                      <a:r>
                        <a:rPr lang="en-CA" sz="5400" b="1" dirty="0"/>
                        <a:t>A</a:t>
                      </a:r>
                    </a:p>
                  </a:txBody>
                  <a:tcPr/>
                </a:tc>
                <a:tc>
                  <a:txBody>
                    <a:bodyPr/>
                    <a:lstStyle/>
                    <a:p>
                      <a:endParaRPr lang="en-CA" dirty="0"/>
                    </a:p>
                    <a:p>
                      <a:r>
                        <a:rPr lang="en-CA" b="1" dirty="0"/>
                        <a:t>Sessions were designed to be straight forward, grab the attention of clients involved, using learning styles they are familiar with</a:t>
                      </a:r>
                    </a:p>
                  </a:txBody>
                  <a:tcPr/>
                </a:tc>
                <a:extLst>
                  <a:ext uri="{0D108BD9-81ED-4DB2-BD59-A6C34878D82A}">
                    <a16:rowId xmlns:a16="http://schemas.microsoft.com/office/drawing/2014/main" val="3971594514"/>
                  </a:ext>
                </a:extLst>
              </a:tr>
              <a:tr h="1153073">
                <a:tc>
                  <a:txBody>
                    <a:bodyPr/>
                    <a:lstStyle/>
                    <a:p>
                      <a:pPr algn="ctr"/>
                      <a:r>
                        <a:rPr lang="en-CA" sz="5400" b="1" dirty="0"/>
                        <a:t>R</a:t>
                      </a:r>
                    </a:p>
                  </a:txBody>
                  <a:tcPr/>
                </a:tc>
                <a:tc>
                  <a:txBody>
                    <a:bodyPr/>
                    <a:lstStyle/>
                    <a:p>
                      <a:endParaRPr lang="en-CA" dirty="0"/>
                    </a:p>
                    <a:p>
                      <a:r>
                        <a:rPr lang="en-CA" b="1" dirty="0"/>
                        <a:t>Students current learning styles (hands on, with visuals, stimulating creativity) are used for these sessions</a:t>
                      </a:r>
                    </a:p>
                  </a:txBody>
                  <a:tcPr/>
                </a:tc>
                <a:extLst>
                  <a:ext uri="{0D108BD9-81ED-4DB2-BD59-A6C34878D82A}">
                    <a16:rowId xmlns:a16="http://schemas.microsoft.com/office/drawing/2014/main" val="3810003612"/>
                  </a:ext>
                </a:extLst>
              </a:tr>
              <a:tr h="1263854">
                <a:tc>
                  <a:txBody>
                    <a:bodyPr/>
                    <a:lstStyle/>
                    <a:p>
                      <a:pPr algn="ctr"/>
                      <a:r>
                        <a:rPr lang="en-CA" sz="5400" b="1" dirty="0"/>
                        <a:t>T</a:t>
                      </a:r>
                    </a:p>
                  </a:txBody>
                  <a:tcPr/>
                </a:tc>
                <a:tc>
                  <a:txBody>
                    <a:bodyPr/>
                    <a:lstStyle/>
                    <a:p>
                      <a:endParaRPr lang="en-CA" dirty="0"/>
                    </a:p>
                    <a:p>
                      <a:r>
                        <a:rPr lang="en-CA" b="1" dirty="0"/>
                        <a:t>Each objective will be evaluated at the end of the session, the overall goal will be evaluated at the end of the program, assessed by SCC with help from teacher and technician </a:t>
                      </a:r>
                    </a:p>
                  </a:txBody>
                  <a:tcPr/>
                </a:tc>
                <a:extLst>
                  <a:ext uri="{0D108BD9-81ED-4DB2-BD59-A6C34878D82A}">
                    <a16:rowId xmlns:a16="http://schemas.microsoft.com/office/drawing/2014/main" val="153078444"/>
                  </a:ext>
                </a:extLst>
              </a:tr>
            </a:tbl>
          </a:graphicData>
        </a:graphic>
      </p:graphicFrame>
    </p:spTree>
    <p:extLst>
      <p:ext uri="{BB962C8B-B14F-4D97-AF65-F5344CB8AC3E}">
        <p14:creationId xmlns:p14="http://schemas.microsoft.com/office/powerpoint/2010/main" val="2113656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ADA4B-333C-49C5-9B49-6E46D4D2CFA7}"/>
              </a:ext>
            </a:extLst>
          </p:cNvPr>
          <p:cNvSpPr txBox="1"/>
          <p:nvPr/>
        </p:nvSpPr>
        <p:spPr>
          <a:xfrm>
            <a:off x="527273" y="659011"/>
            <a:ext cx="10685369" cy="2769989"/>
          </a:xfrm>
          <a:prstGeom prst="rect">
            <a:avLst/>
          </a:prstGeom>
          <a:noFill/>
        </p:spPr>
        <p:txBody>
          <a:bodyPr wrap="square" rtlCol="0">
            <a:spAutoFit/>
          </a:bodyPr>
          <a:lstStyle/>
          <a:p>
            <a:pPr algn="ctr"/>
            <a:r>
              <a:rPr lang="en-CA" sz="5400" dirty="0"/>
              <a:t>Long term goal:</a:t>
            </a:r>
          </a:p>
          <a:p>
            <a:pPr algn="ctr"/>
            <a:r>
              <a:rPr lang="en-CA" sz="6000" dirty="0"/>
              <a:t>The students will use mindfulness techniques in school</a:t>
            </a:r>
          </a:p>
        </p:txBody>
      </p:sp>
    </p:spTree>
    <p:extLst>
      <p:ext uri="{BB962C8B-B14F-4D97-AF65-F5344CB8AC3E}">
        <p14:creationId xmlns:p14="http://schemas.microsoft.com/office/powerpoint/2010/main" val="3445755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A53472-FD1D-4E44-B7EB-EC2A77209248}"/>
              </a:ext>
            </a:extLst>
          </p:cNvPr>
          <p:cNvSpPr txBox="1"/>
          <p:nvPr/>
        </p:nvSpPr>
        <p:spPr>
          <a:xfrm>
            <a:off x="435428" y="145142"/>
            <a:ext cx="9216572" cy="923330"/>
          </a:xfrm>
          <a:prstGeom prst="rect">
            <a:avLst/>
          </a:prstGeom>
          <a:noFill/>
        </p:spPr>
        <p:txBody>
          <a:bodyPr wrap="square" rtlCol="0">
            <a:spAutoFit/>
          </a:bodyPr>
          <a:lstStyle/>
          <a:p>
            <a:r>
              <a:rPr lang="en-CA" sz="5400" dirty="0"/>
              <a:t>Session 1: </a:t>
            </a:r>
            <a:r>
              <a:rPr lang="en-CA" sz="4000" dirty="0"/>
              <a:t>Introduction Session</a:t>
            </a:r>
          </a:p>
        </p:txBody>
      </p:sp>
      <p:sp>
        <p:nvSpPr>
          <p:cNvPr id="3" name="TextBox 2">
            <a:extLst>
              <a:ext uri="{FF2B5EF4-FFF2-40B4-BE49-F238E27FC236}">
                <a16:creationId xmlns:a16="http://schemas.microsoft.com/office/drawing/2014/main" id="{37FD4313-1FCF-4E8C-B3A2-ACABE02B44E6}"/>
              </a:ext>
            </a:extLst>
          </p:cNvPr>
          <p:cNvSpPr txBox="1"/>
          <p:nvPr/>
        </p:nvSpPr>
        <p:spPr>
          <a:xfrm>
            <a:off x="435428" y="1145029"/>
            <a:ext cx="11437257" cy="1200329"/>
          </a:xfrm>
          <a:prstGeom prst="rect">
            <a:avLst/>
          </a:prstGeom>
          <a:noFill/>
        </p:spPr>
        <p:txBody>
          <a:bodyPr wrap="square" rtlCol="0">
            <a:spAutoFit/>
          </a:bodyPr>
          <a:lstStyle/>
          <a:p>
            <a:r>
              <a:rPr lang="en-CA" sz="3600" dirty="0"/>
              <a:t>Objective: The students will explain what mindfulness is and why we are using it by the end of session</a:t>
            </a:r>
          </a:p>
        </p:txBody>
      </p:sp>
      <p:sp>
        <p:nvSpPr>
          <p:cNvPr id="4" name="TextBox 3">
            <a:extLst>
              <a:ext uri="{FF2B5EF4-FFF2-40B4-BE49-F238E27FC236}">
                <a16:creationId xmlns:a16="http://schemas.microsoft.com/office/drawing/2014/main" id="{BC7E1DF6-D132-425C-8B6F-F7209A79D408}"/>
              </a:ext>
            </a:extLst>
          </p:cNvPr>
          <p:cNvSpPr txBox="1"/>
          <p:nvPr/>
        </p:nvSpPr>
        <p:spPr>
          <a:xfrm>
            <a:off x="551543" y="5401932"/>
            <a:ext cx="11437257" cy="1077218"/>
          </a:xfrm>
          <a:prstGeom prst="rect">
            <a:avLst/>
          </a:prstGeom>
          <a:noFill/>
        </p:spPr>
        <p:txBody>
          <a:bodyPr wrap="square" rtlCol="0">
            <a:spAutoFit/>
          </a:bodyPr>
          <a:lstStyle/>
          <a:p>
            <a:r>
              <a:rPr lang="en-CA" sz="3200" dirty="0"/>
              <a:t>Introduction – question period - video </a:t>
            </a:r>
            <a:r>
              <a:rPr lang="en-CA" u="sng" dirty="0">
                <a:hlinkClick r:id="rId4"/>
              </a:rPr>
              <a:t>https://www.youtube.com/watch?v=awo8jUxIm0c</a:t>
            </a:r>
            <a:r>
              <a:rPr lang="en-CA" u="sng" dirty="0"/>
              <a:t> </a:t>
            </a:r>
          </a:p>
          <a:p>
            <a:r>
              <a:rPr lang="en-CA" sz="3200" dirty="0"/>
              <a:t>Discussion with visuals – guided meditation for kids</a:t>
            </a:r>
            <a:r>
              <a:rPr lang="en-CA" u="sng" dirty="0"/>
              <a:t> </a:t>
            </a:r>
            <a:r>
              <a:rPr lang="en-CA" sz="3200" dirty="0"/>
              <a:t>  </a:t>
            </a:r>
          </a:p>
        </p:txBody>
      </p:sp>
      <p:pic>
        <p:nvPicPr>
          <p:cNvPr id="6" name="Picture 5">
            <a:extLst>
              <a:ext uri="{FF2B5EF4-FFF2-40B4-BE49-F238E27FC236}">
                <a16:creationId xmlns:a16="http://schemas.microsoft.com/office/drawing/2014/main" id="{F417E4C6-D3A9-40FB-AF60-FAD5830FFEA2}"/>
              </a:ext>
            </a:extLst>
          </p:cNvPr>
          <p:cNvPicPr>
            <a:picLocks noChangeAspect="1"/>
          </p:cNvPicPr>
          <p:nvPr/>
        </p:nvPicPr>
        <p:blipFill>
          <a:blip r:embed="rId5"/>
          <a:stretch>
            <a:fillRect/>
          </a:stretch>
        </p:blipFill>
        <p:spPr>
          <a:xfrm>
            <a:off x="3565770" y="2566753"/>
            <a:ext cx="4589396" cy="2613783"/>
          </a:xfrm>
          <a:prstGeom prst="rect">
            <a:avLst/>
          </a:prstGeom>
        </p:spPr>
      </p:pic>
    </p:spTree>
    <p:extLst>
      <p:ext uri="{BB962C8B-B14F-4D97-AF65-F5344CB8AC3E}">
        <p14:creationId xmlns:p14="http://schemas.microsoft.com/office/powerpoint/2010/main" val="1290309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FD4313-1FCF-4E8C-B3A2-ACABE02B44E6}"/>
              </a:ext>
            </a:extLst>
          </p:cNvPr>
          <p:cNvSpPr txBox="1"/>
          <p:nvPr/>
        </p:nvSpPr>
        <p:spPr>
          <a:xfrm>
            <a:off x="377371" y="995902"/>
            <a:ext cx="11437257" cy="1815882"/>
          </a:xfrm>
          <a:prstGeom prst="rect">
            <a:avLst/>
          </a:prstGeom>
          <a:noFill/>
        </p:spPr>
        <p:txBody>
          <a:bodyPr wrap="square" rtlCol="0">
            <a:spAutoFit/>
          </a:bodyPr>
          <a:lstStyle/>
          <a:p>
            <a:r>
              <a:rPr lang="en-CA" sz="2800" dirty="0"/>
              <a:t>“</a:t>
            </a:r>
            <a:r>
              <a:rPr lang="en-CA" sz="2800" i="1" dirty="0"/>
              <a:t>Mindfulness is a meditation technique that is used to treat a number of mental health and physical conditions. When practiced regularly (5 minutes 5 days per week), this simple technique can effectively reduce symptoms of stress, depression, anxiety, addiction, and chronic pain</a:t>
            </a:r>
            <a:r>
              <a:rPr lang="en-CA" sz="2800" dirty="0"/>
              <a:t>” – Dr. Diane </a:t>
            </a:r>
            <a:r>
              <a:rPr lang="en-CA" sz="2800" dirty="0" err="1"/>
              <a:t>Gehart</a:t>
            </a:r>
            <a:endParaRPr lang="en-CA" sz="2800" dirty="0"/>
          </a:p>
        </p:txBody>
      </p:sp>
      <p:sp>
        <p:nvSpPr>
          <p:cNvPr id="4" name="TextBox 3">
            <a:extLst>
              <a:ext uri="{FF2B5EF4-FFF2-40B4-BE49-F238E27FC236}">
                <a16:creationId xmlns:a16="http://schemas.microsoft.com/office/drawing/2014/main" id="{D8D8DBF1-8671-4566-B4BE-19E870D2A4F3}"/>
              </a:ext>
            </a:extLst>
          </p:cNvPr>
          <p:cNvSpPr txBox="1"/>
          <p:nvPr/>
        </p:nvSpPr>
        <p:spPr>
          <a:xfrm>
            <a:off x="580572" y="309416"/>
            <a:ext cx="1359731" cy="400110"/>
          </a:xfrm>
          <a:prstGeom prst="rect">
            <a:avLst/>
          </a:prstGeom>
          <a:noFill/>
        </p:spPr>
        <p:txBody>
          <a:bodyPr wrap="none" rtlCol="0">
            <a:spAutoFit/>
          </a:bodyPr>
          <a:lstStyle/>
          <a:p>
            <a:r>
              <a:rPr lang="en-CA" sz="2000" dirty="0"/>
              <a:t>Relevance?</a:t>
            </a:r>
          </a:p>
        </p:txBody>
      </p:sp>
    </p:spTree>
    <p:extLst>
      <p:ext uri="{BB962C8B-B14F-4D97-AF65-F5344CB8AC3E}">
        <p14:creationId xmlns:p14="http://schemas.microsoft.com/office/powerpoint/2010/main" val="2169185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9525B9-5A67-46C4-9857-1E489C793E4B}"/>
              </a:ext>
            </a:extLst>
          </p:cNvPr>
          <p:cNvSpPr txBox="1"/>
          <p:nvPr/>
        </p:nvSpPr>
        <p:spPr>
          <a:xfrm>
            <a:off x="341086" y="1088571"/>
            <a:ext cx="11509828" cy="5509200"/>
          </a:xfrm>
          <a:prstGeom prst="rect">
            <a:avLst/>
          </a:prstGeom>
          <a:noFill/>
        </p:spPr>
        <p:txBody>
          <a:bodyPr wrap="square" rtlCol="0">
            <a:spAutoFit/>
          </a:bodyPr>
          <a:lstStyle/>
          <a:p>
            <a:r>
              <a:rPr lang="en-CA" sz="3200" dirty="0"/>
              <a:t>Successes: </a:t>
            </a:r>
          </a:p>
          <a:p>
            <a:pPr marL="457200" indent="-457200">
              <a:buFont typeface="Arial" panose="020B0604020202020204" pitchFamily="34" charset="0"/>
              <a:buChar char="•"/>
            </a:pPr>
            <a:r>
              <a:rPr lang="en-CA" sz="3200" dirty="0"/>
              <a:t>The students could explain what mindfulness is and why it’s being implemented into their class</a:t>
            </a:r>
          </a:p>
          <a:p>
            <a:pPr marL="457200" indent="-457200">
              <a:buFont typeface="Arial" panose="020B0604020202020204" pitchFamily="34" charset="0"/>
              <a:buChar char="•"/>
            </a:pPr>
            <a:r>
              <a:rPr lang="en-CA" sz="3200" dirty="0"/>
              <a:t>Students were receptive and participated </a:t>
            </a:r>
          </a:p>
          <a:p>
            <a:pPr marL="457200" indent="-457200">
              <a:buFont typeface="Arial" panose="020B0604020202020204" pitchFamily="34" charset="0"/>
              <a:buChar char="•"/>
            </a:pPr>
            <a:r>
              <a:rPr lang="en-CA" sz="3200" dirty="0"/>
              <a:t>Students were calm by the end of the session</a:t>
            </a:r>
          </a:p>
          <a:p>
            <a:endParaRPr lang="en-CA" sz="3200" dirty="0"/>
          </a:p>
          <a:p>
            <a:endParaRPr lang="en-CA" sz="3200" dirty="0"/>
          </a:p>
          <a:p>
            <a:endParaRPr lang="en-CA" sz="3200" dirty="0"/>
          </a:p>
          <a:p>
            <a:r>
              <a:rPr lang="en-CA" sz="3200" dirty="0"/>
              <a:t>Challenges:</a:t>
            </a:r>
          </a:p>
          <a:p>
            <a:pPr marL="457200" indent="-457200">
              <a:buFont typeface="Arial" panose="020B0604020202020204" pitchFamily="34" charset="0"/>
              <a:buChar char="•"/>
            </a:pPr>
            <a:r>
              <a:rPr lang="en-CA" sz="3200" dirty="0"/>
              <a:t>Session went on much longer than intended </a:t>
            </a:r>
          </a:p>
          <a:p>
            <a:pPr marL="457200" indent="-457200">
              <a:buFont typeface="Arial" panose="020B0604020202020204" pitchFamily="34" charset="0"/>
              <a:buChar char="•"/>
            </a:pPr>
            <a:r>
              <a:rPr lang="en-CA" sz="3200" dirty="0"/>
              <a:t>Students asked a lot of questions, not enough time for discussion</a:t>
            </a:r>
          </a:p>
        </p:txBody>
      </p:sp>
    </p:spTree>
    <p:extLst>
      <p:ext uri="{BB962C8B-B14F-4D97-AF65-F5344CB8AC3E}">
        <p14:creationId xmlns:p14="http://schemas.microsoft.com/office/powerpoint/2010/main" val="3479939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26C34-2248-46B9-9E70-2BBB9B2CD038}"/>
              </a:ext>
            </a:extLst>
          </p:cNvPr>
          <p:cNvSpPr txBox="1"/>
          <p:nvPr/>
        </p:nvSpPr>
        <p:spPr>
          <a:xfrm>
            <a:off x="275771" y="130628"/>
            <a:ext cx="10101942" cy="923330"/>
          </a:xfrm>
          <a:prstGeom prst="rect">
            <a:avLst/>
          </a:prstGeom>
          <a:noFill/>
        </p:spPr>
        <p:txBody>
          <a:bodyPr wrap="square" rtlCol="0">
            <a:spAutoFit/>
          </a:bodyPr>
          <a:lstStyle/>
          <a:p>
            <a:r>
              <a:rPr lang="en-CA" sz="5400" dirty="0"/>
              <a:t>Session 2: </a:t>
            </a:r>
            <a:r>
              <a:rPr lang="en-CA" sz="4000" dirty="0"/>
              <a:t>Empathy and Sympathy</a:t>
            </a:r>
          </a:p>
        </p:txBody>
      </p:sp>
      <p:sp>
        <p:nvSpPr>
          <p:cNvPr id="3" name="TextBox 2">
            <a:extLst>
              <a:ext uri="{FF2B5EF4-FFF2-40B4-BE49-F238E27FC236}">
                <a16:creationId xmlns:a16="http://schemas.microsoft.com/office/drawing/2014/main" id="{0AC3CAA6-166E-4D69-B502-7AB9A00C8409}"/>
              </a:ext>
            </a:extLst>
          </p:cNvPr>
          <p:cNvSpPr txBox="1"/>
          <p:nvPr/>
        </p:nvSpPr>
        <p:spPr>
          <a:xfrm>
            <a:off x="740229" y="1233716"/>
            <a:ext cx="10101942" cy="1875688"/>
          </a:xfrm>
          <a:prstGeom prst="rect">
            <a:avLst/>
          </a:prstGeom>
          <a:noFill/>
        </p:spPr>
        <p:txBody>
          <a:bodyPr wrap="square" rtlCol="0">
            <a:spAutoFit/>
          </a:bodyPr>
          <a:lstStyle/>
          <a:p>
            <a:r>
              <a:rPr lang="en-CA" sz="3200" dirty="0"/>
              <a:t>Objective: students will be able to explain the main difference between empathy and sympathy and why it is important to be empathic to others</a:t>
            </a:r>
          </a:p>
          <a:p>
            <a:endParaRPr lang="en-CA" dirty="0"/>
          </a:p>
        </p:txBody>
      </p:sp>
      <p:sp>
        <p:nvSpPr>
          <p:cNvPr id="4" name="TextBox 3">
            <a:extLst>
              <a:ext uri="{FF2B5EF4-FFF2-40B4-BE49-F238E27FC236}">
                <a16:creationId xmlns:a16="http://schemas.microsoft.com/office/drawing/2014/main" id="{DF0085B2-7E66-49AD-882E-680C0553E25A}"/>
              </a:ext>
            </a:extLst>
          </p:cNvPr>
          <p:cNvSpPr txBox="1"/>
          <p:nvPr/>
        </p:nvSpPr>
        <p:spPr>
          <a:xfrm>
            <a:off x="916519" y="3432629"/>
            <a:ext cx="9417652" cy="2862322"/>
          </a:xfrm>
          <a:prstGeom prst="rect">
            <a:avLst/>
          </a:prstGeom>
          <a:noFill/>
        </p:spPr>
        <p:txBody>
          <a:bodyPr wrap="square" rtlCol="0">
            <a:spAutoFit/>
          </a:bodyPr>
          <a:lstStyle/>
          <a:p>
            <a:pPr marL="342900" indent="-342900">
              <a:buFont typeface="Arial" panose="020B0604020202020204" pitchFamily="34" charset="0"/>
              <a:buChar char="•"/>
            </a:pPr>
            <a:r>
              <a:rPr lang="en-CA" sz="3600" dirty="0"/>
              <a:t>Recap</a:t>
            </a:r>
          </a:p>
          <a:p>
            <a:pPr marL="342900" indent="-342900">
              <a:buFont typeface="Arial" panose="020B0604020202020204" pitchFamily="34" charset="0"/>
              <a:buChar char="•"/>
            </a:pPr>
            <a:r>
              <a:rPr lang="en-CA" sz="3600" dirty="0"/>
              <a:t>Video - </a:t>
            </a:r>
            <a:r>
              <a:rPr lang="en-CA" sz="3600" dirty="0" err="1"/>
              <a:t>Brene</a:t>
            </a:r>
            <a:r>
              <a:rPr lang="en-CA" sz="3600" dirty="0"/>
              <a:t> Brown: </a:t>
            </a:r>
            <a:r>
              <a:rPr lang="en-CA" u="sng" dirty="0">
                <a:hlinkClick r:id="rId4"/>
              </a:rPr>
              <a:t>https://www.youtube.com/watch?v=1Evwgu369Jw</a:t>
            </a:r>
            <a:endParaRPr lang="en-CA" sz="3600" dirty="0"/>
          </a:p>
          <a:p>
            <a:pPr marL="342900" indent="-342900">
              <a:buFont typeface="Arial" panose="020B0604020202020204" pitchFamily="34" charset="0"/>
              <a:buChar char="•"/>
            </a:pPr>
            <a:r>
              <a:rPr lang="en-CA" sz="3600" dirty="0"/>
              <a:t>Discussion</a:t>
            </a:r>
          </a:p>
          <a:p>
            <a:pPr marL="342900" indent="-342900">
              <a:buFont typeface="Arial" panose="020B0604020202020204" pitchFamily="34" charset="0"/>
              <a:buChar char="•"/>
            </a:pPr>
            <a:r>
              <a:rPr lang="en-CA" sz="3600" dirty="0"/>
              <a:t>Activity AAA   (019Ta)</a:t>
            </a:r>
          </a:p>
          <a:p>
            <a:pPr marL="342900" indent="-342900">
              <a:buFont typeface="Arial" panose="020B0604020202020204" pitchFamily="34" charset="0"/>
              <a:buChar char="•"/>
            </a:pPr>
            <a:r>
              <a:rPr lang="en-CA" sz="3600" dirty="0"/>
              <a:t>Guided meditation</a:t>
            </a:r>
          </a:p>
        </p:txBody>
      </p:sp>
    </p:spTree>
    <p:extLst>
      <p:ext uri="{BB962C8B-B14F-4D97-AF65-F5344CB8AC3E}">
        <p14:creationId xmlns:p14="http://schemas.microsoft.com/office/powerpoint/2010/main" val="3003836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EA6DE6-E63A-4227-B416-A0C203E71AD1}"/>
              </a:ext>
            </a:extLst>
          </p:cNvPr>
          <p:cNvSpPr txBox="1"/>
          <p:nvPr/>
        </p:nvSpPr>
        <p:spPr>
          <a:xfrm>
            <a:off x="5638800" y="2975113"/>
            <a:ext cx="914400" cy="914400"/>
          </a:xfrm>
          <a:prstGeom prst="rect">
            <a:avLst/>
          </a:prstGeom>
          <a:noFill/>
        </p:spPr>
        <p:txBody>
          <a:bodyPr wrap="square" rtlCol="0">
            <a:spAutoFit/>
          </a:bodyPr>
          <a:lstStyle/>
          <a:p>
            <a:endParaRPr lang="en-CA" dirty="0"/>
          </a:p>
        </p:txBody>
      </p:sp>
      <p:sp>
        <p:nvSpPr>
          <p:cNvPr id="6" name="Rectangle: Rounded Corners 5">
            <a:extLst>
              <a:ext uri="{FF2B5EF4-FFF2-40B4-BE49-F238E27FC236}">
                <a16:creationId xmlns:a16="http://schemas.microsoft.com/office/drawing/2014/main" id="{0EE9482C-4DD9-448A-A7F2-4E6C8F572F03}"/>
              </a:ext>
            </a:extLst>
          </p:cNvPr>
          <p:cNvSpPr/>
          <p:nvPr/>
        </p:nvSpPr>
        <p:spPr>
          <a:xfrm>
            <a:off x="732655" y="1320802"/>
            <a:ext cx="10726687" cy="3785652"/>
          </a:xfrm>
          <a:prstGeom prst="roundRect">
            <a:avLst/>
          </a:prstGeom>
          <a:solidFill>
            <a:schemeClr val="tx1">
              <a:lumMod val="75000"/>
              <a:lumOff val="25000"/>
              <a:alpha val="53000"/>
            </a:schemeClr>
          </a:solidFill>
          <a:ln>
            <a:solidFill>
              <a:schemeClr val="bg1">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5DBFB025-EC2D-4D8E-9E0B-C06D47137AE0}"/>
              </a:ext>
            </a:extLst>
          </p:cNvPr>
          <p:cNvSpPr txBox="1"/>
          <p:nvPr/>
        </p:nvSpPr>
        <p:spPr>
          <a:xfrm>
            <a:off x="732656" y="1301568"/>
            <a:ext cx="10726688" cy="3785652"/>
          </a:xfrm>
          <a:prstGeom prst="rect">
            <a:avLst/>
          </a:prstGeom>
          <a:noFill/>
        </p:spPr>
        <p:txBody>
          <a:bodyPr wrap="square" rtlCol="0">
            <a:spAutoFit/>
          </a:bodyPr>
          <a:lstStyle/>
          <a:p>
            <a:pPr algn="ctr"/>
            <a:r>
              <a:rPr lang="en-CA" sz="4800" dirty="0">
                <a:solidFill>
                  <a:schemeClr val="bg1"/>
                </a:solidFill>
              </a:rPr>
              <a:t>The students in the Alternative class are children who are more likely to be sent to the principals office, or suspended for aggressive behaviour that typically stems from a reaction to stressful situations</a:t>
            </a:r>
          </a:p>
        </p:txBody>
      </p:sp>
    </p:spTree>
    <p:extLst>
      <p:ext uri="{BB962C8B-B14F-4D97-AF65-F5344CB8AC3E}">
        <p14:creationId xmlns:p14="http://schemas.microsoft.com/office/powerpoint/2010/main" val="32226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1117D3-B527-4911-88B8-7EBE8B3061B5}"/>
              </a:ext>
            </a:extLst>
          </p:cNvPr>
          <p:cNvSpPr txBox="1"/>
          <p:nvPr/>
        </p:nvSpPr>
        <p:spPr>
          <a:xfrm>
            <a:off x="751575" y="746704"/>
            <a:ext cx="10859854" cy="2923877"/>
          </a:xfrm>
          <a:prstGeom prst="rect">
            <a:avLst/>
          </a:prstGeom>
          <a:noFill/>
        </p:spPr>
        <p:txBody>
          <a:bodyPr wrap="square" rtlCol="0">
            <a:spAutoFit/>
          </a:bodyPr>
          <a:lstStyle/>
          <a:p>
            <a:r>
              <a:rPr lang="en-CA" sz="3600" dirty="0"/>
              <a:t>How is this relevant to the issue?</a:t>
            </a:r>
          </a:p>
          <a:p>
            <a:endParaRPr lang="en-CA" sz="3600" dirty="0"/>
          </a:p>
          <a:p>
            <a:r>
              <a:rPr lang="en-CA" sz="2800" dirty="0"/>
              <a:t>“</a:t>
            </a:r>
            <a:r>
              <a:rPr lang="en-CA" sz="2800" i="1" dirty="0"/>
              <a:t>Through empathy, students learn to understand each other, which helps them to build friendships based on positive relationships of trust.</a:t>
            </a:r>
            <a:r>
              <a:rPr lang="en-CA" sz="2800" dirty="0"/>
              <a:t> ”</a:t>
            </a:r>
          </a:p>
          <a:p>
            <a:r>
              <a:rPr lang="en-CA" sz="2800" dirty="0"/>
              <a:t>               </a:t>
            </a:r>
          </a:p>
          <a:p>
            <a:r>
              <a:rPr lang="en-CA" sz="2800" dirty="0"/>
              <a:t>                                                                          - Bob </a:t>
            </a:r>
            <a:r>
              <a:rPr lang="en-CA" sz="2800" dirty="0" err="1"/>
              <a:t>Sornson</a:t>
            </a:r>
            <a:r>
              <a:rPr lang="en-CA" sz="2800" dirty="0"/>
              <a:t>, Edutopia.org</a:t>
            </a:r>
          </a:p>
        </p:txBody>
      </p:sp>
    </p:spTree>
    <p:extLst>
      <p:ext uri="{BB962C8B-B14F-4D97-AF65-F5344CB8AC3E}">
        <p14:creationId xmlns:p14="http://schemas.microsoft.com/office/powerpoint/2010/main" val="954880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9525B9-5A67-46C4-9857-1E489C793E4B}"/>
              </a:ext>
            </a:extLst>
          </p:cNvPr>
          <p:cNvSpPr txBox="1"/>
          <p:nvPr/>
        </p:nvSpPr>
        <p:spPr>
          <a:xfrm>
            <a:off x="377372" y="0"/>
            <a:ext cx="11016343" cy="4524315"/>
          </a:xfrm>
          <a:prstGeom prst="rect">
            <a:avLst/>
          </a:prstGeom>
          <a:noFill/>
        </p:spPr>
        <p:txBody>
          <a:bodyPr wrap="square" rtlCol="0">
            <a:spAutoFit/>
          </a:bodyPr>
          <a:lstStyle/>
          <a:p>
            <a:r>
              <a:rPr lang="en-CA" sz="3200" dirty="0"/>
              <a:t>Successes:</a:t>
            </a:r>
          </a:p>
          <a:p>
            <a:pPr marL="457200" indent="-457200">
              <a:buFont typeface="Arial" panose="020B0604020202020204" pitchFamily="34" charset="0"/>
              <a:buChar char="•"/>
            </a:pPr>
            <a:r>
              <a:rPr lang="en-CA" sz="3200" dirty="0"/>
              <a:t>Participation for some students during entire session</a:t>
            </a:r>
          </a:p>
          <a:p>
            <a:pPr marL="457200" indent="-457200">
              <a:buFont typeface="Arial" panose="020B0604020202020204" pitchFamily="34" charset="0"/>
              <a:buChar char="•"/>
            </a:pPr>
            <a:r>
              <a:rPr lang="en-CA" sz="3200" dirty="0"/>
              <a:t>Participation of all students during activity (second time)</a:t>
            </a:r>
          </a:p>
          <a:p>
            <a:endParaRPr lang="en-CA" sz="3200" dirty="0"/>
          </a:p>
          <a:p>
            <a:r>
              <a:rPr lang="en-CA" sz="3200" dirty="0"/>
              <a:t>Challenges:</a:t>
            </a:r>
          </a:p>
          <a:p>
            <a:pPr marL="457200" indent="-457200">
              <a:buFont typeface="Arial" panose="020B0604020202020204" pitchFamily="34" charset="0"/>
              <a:buChar char="•"/>
            </a:pPr>
            <a:r>
              <a:rPr lang="en-CA" sz="3200" dirty="0"/>
              <a:t>Students did not fully grasp concept</a:t>
            </a:r>
          </a:p>
          <a:p>
            <a:pPr marL="457200" indent="-457200">
              <a:buFont typeface="Arial" panose="020B0604020202020204" pitchFamily="34" charset="0"/>
              <a:buChar char="•"/>
            </a:pPr>
            <a:r>
              <a:rPr lang="en-CA" sz="3200" dirty="0"/>
              <a:t>Many students fooled around and did not listen</a:t>
            </a:r>
          </a:p>
          <a:p>
            <a:pPr marL="457200" indent="-457200">
              <a:buFont typeface="Arial" panose="020B0604020202020204" pitchFamily="34" charset="0"/>
              <a:buChar char="•"/>
            </a:pPr>
            <a:r>
              <a:rPr lang="en-CA" sz="3200" dirty="0"/>
              <a:t>Smart Board was not working</a:t>
            </a:r>
          </a:p>
          <a:p>
            <a:pPr marL="457200" indent="-457200">
              <a:buFont typeface="Arial" panose="020B0604020202020204" pitchFamily="34" charset="0"/>
              <a:buChar char="•"/>
            </a:pPr>
            <a:r>
              <a:rPr lang="en-CA" sz="3200" dirty="0"/>
              <a:t>Students were not calm by the end of session</a:t>
            </a:r>
          </a:p>
        </p:txBody>
      </p:sp>
    </p:spTree>
    <p:extLst>
      <p:ext uri="{BB962C8B-B14F-4D97-AF65-F5344CB8AC3E}">
        <p14:creationId xmlns:p14="http://schemas.microsoft.com/office/powerpoint/2010/main" val="2090845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26C34-2248-46B9-9E70-2BBB9B2CD038}"/>
              </a:ext>
            </a:extLst>
          </p:cNvPr>
          <p:cNvSpPr txBox="1"/>
          <p:nvPr/>
        </p:nvSpPr>
        <p:spPr>
          <a:xfrm>
            <a:off x="275771" y="130628"/>
            <a:ext cx="10406743" cy="923330"/>
          </a:xfrm>
          <a:prstGeom prst="rect">
            <a:avLst/>
          </a:prstGeom>
          <a:noFill/>
        </p:spPr>
        <p:txBody>
          <a:bodyPr wrap="square" rtlCol="0">
            <a:spAutoFit/>
          </a:bodyPr>
          <a:lstStyle/>
          <a:p>
            <a:r>
              <a:rPr lang="en-CA" sz="5400" dirty="0"/>
              <a:t>Session 3: </a:t>
            </a:r>
            <a:r>
              <a:rPr lang="en-CA" sz="4000" dirty="0"/>
              <a:t>Zones of Regulation</a:t>
            </a:r>
          </a:p>
        </p:txBody>
      </p:sp>
      <p:sp>
        <p:nvSpPr>
          <p:cNvPr id="3" name="TextBox 2">
            <a:extLst>
              <a:ext uri="{FF2B5EF4-FFF2-40B4-BE49-F238E27FC236}">
                <a16:creationId xmlns:a16="http://schemas.microsoft.com/office/drawing/2014/main" id="{0AC3CAA6-166E-4D69-B502-7AB9A00C8409}"/>
              </a:ext>
            </a:extLst>
          </p:cNvPr>
          <p:cNvSpPr txBox="1"/>
          <p:nvPr/>
        </p:nvSpPr>
        <p:spPr>
          <a:xfrm>
            <a:off x="827315" y="1233715"/>
            <a:ext cx="10813142" cy="1354217"/>
          </a:xfrm>
          <a:prstGeom prst="rect">
            <a:avLst/>
          </a:prstGeom>
          <a:noFill/>
        </p:spPr>
        <p:txBody>
          <a:bodyPr wrap="square" rtlCol="0">
            <a:spAutoFit/>
          </a:bodyPr>
          <a:lstStyle/>
          <a:p>
            <a:r>
              <a:rPr lang="en-CA" sz="3200" dirty="0"/>
              <a:t>Objective: The students will be able to identify the four zones and a strategy that they can use when they are in each zone</a:t>
            </a:r>
          </a:p>
          <a:p>
            <a:endParaRPr lang="en-CA" dirty="0"/>
          </a:p>
        </p:txBody>
      </p:sp>
      <p:sp>
        <p:nvSpPr>
          <p:cNvPr id="4" name="TextBox 3">
            <a:extLst>
              <a:ext uri="{FF2B5EF4-FFF2-40B4-BE49-F238E27FC236}">
                <a16:creationId xmlns:a16="http://schemas.microsoft.com/office/drawing/2014/main" id="{F41DC741-3139-4FBE-8AB9-B13D253E789E}"/>
              </a:ext>
            </a:extLst>
          </p:cNvPr>
          <p:cNvSpPr txBox="1"/>
          <p:nvPr/>
        </p:nvSpPr>
        <p:spPr>
          <a:xfrm>
            <a:off x="275771" y="3429000"/>
            <a:ext cx="7692572" cy="3539430"/>
          </a:xfrm>
          <a:prstGeom prst="rect">
            <a:avLst/>
          </a:prstGeom>
          <a:noFill/>
        </p:spPr>
        <p:txBody>
          <a:bodyPr wrap="square" rtlCol="0">
            <a:spAutoFit/>
          </a:bodyPr>
          <a:lstStyle/>
          <a:p>
            <a:pPr marL="457200" indent="-457200">
              <a:buFont typeface="Arial" panose="020B0604020202020204" pitchFamily="34" charset="0"/>
              <a:buChar char="•"/>
            </a:pPr>
            <a:r>
              <a:rPr lang="en-CA" sz="3200" dirty="0"/>
              <a:t>Brief recap</a:t>
            </a:r>
          </a:p>
          <a:p>
            <a:pPr marL="457200" indent="-457200">
              <a:buFont typeface="Arial" panose="020B0604020202020204" pitchFamily="34" charset="0"/>
              <a:buChar char="•"/>
            </a:pPr>
            <a:r>
              <a:rPr lang="en-CA" sz="3200" dirty="0"/>
              <a:t>Discussion period – what are the Z.O.R. ?</a:t>
            </a:r>
          </a:p>
          <a:p>
            <a:pPr marL="457200" indent="-457200">
              <a:buFont typeface="Arial" panose="020B0604020202020204" pitchFamily="34" charset="0"/>
              <a:buChar char="•"/>
            </a:pPr>
            <a:endParaRPr lang="en-CA" sz="3200" dirty="0"/>
          </a:p>
          <a:p>
            <a:pPr marL="457200" indent="-457200">
              <a:buFont typeface="Arial" panose="020B0604020202020204" pitchFamily="34" charset="0"/>
              <a:buChar char="•"/>
            </a:pPr>
            <a:r>
              <a:rPr lang="en-CA" sz="3200" dirty="0"/>
              <a:t>Explanation</a:t>
            </a:r>
          </a:p>
          <a:p>
            <a:pPr marL="457200" indent="-457200">
              <a:buFont typeface="Arial" panose="020B0604020202020204" pitchFamily="34" charset="0"/>
              <a:buChar char="•"/>
            </a:pPr>
            <a:r>
              <a:rPr lang="en-CA" sz="3200" dirty="0"/>
              <a:t>Activity (019Ta)</a:t>
            </a:r>
          </a:p>
          <a:p>
            <a:pPr marL="457200" indent="-457200">
              <a:buFont typeface="Arial" panose="020B0604020202020204" pitchFamily="34" charset="0"/>
              <a:buChar char="•"/>
            </a:pPr>
            <a:r>
              <a:rPr lang="en-CA" sz="3200" dirty="0"/>
              <a:t>Strategies and Solutions posters</a:t>
            </a:r>
          </a:p>
          <a:p>
            <a:pPr marL="457200" indent="-457200">
              <a:buFont typeface="Arial" panose="020B0604020202020204" pitchFamily="34" charset="0"/>
              <a:buChar char="•"/>
            </a:pPr>
            <a:endParaRPr lang="en-CA" sz="3200" dirty="0"/>
          </a:p>
        </p:txBody>
      </p:sp>
    </p:spTree>
    <p:extLst>
      <p:ext uri="{BB962C8B-B14F-4D97-AF65-F5344CB8AC3E}">
        <p14:creationId xmlns:p14="http://schemas.microsoft.com/office/powerpoint/2010/main" val="1425662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1117D3-B527-4911-88B8-7EBE8B3061B5}"/>
              </a:ext>
            </a:extLst>
          </p:cNvPr>
          <p:cNvSpPr txBox="1"/>
          <p:nvPr/>
        </p:nvSpPr>
        <p:spPr>
          <a:xfrm>
            <a:off x="406400" y="746703"/>
            <a:ext cx="10830825" cy="2554545"/>
          </a:xfrm>
          <a:prstGeom prst="rect">
            <a:avLst/>
          </a:prstGeom>
          <a:noFill/>
        </p:spPr>
        <p:txBody>
          <a:bodyPr wrap="square" rtlCol="0">
            <a:spAutoFit/>
          </a:bodyPr>
          <a:lstStyle/>
          <a:p>
            <a:r>
              <a:rPr lang="en-CA" sz="3200" dirty="0"/>
              <a:t>How is this relevant to the issue?</a:t>
            </a:r>
          </a:p>
          <a:p>
            <a:endParaRPr lang="en-CA" sz="3200" dirty="0"/>
          </a:p>
          <a:p>
            <a:r>
              <a:rPr lang="en-CA" sz="3200" dirty="0"/>
              <a:t>These students have been unable to identify their emotions and regulate them. This session teaches them the basics and gives them techniques they can use when they are in certain zones.</a:t>
            </a:r>
          </a:p>
        </p:txBody>
      </p:sp>
    </p:spTree>
    <p:extLst>
      <p:ext uri="{BB962C8B-B14F-4D97-AF65-F5344CB8AC3E}">
        <p14:creationId xmlns:p14="http://schemas.microsoft.com/office/powerpoint/2010/main" val="989581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9525B9-5A67-46C4-9857-1E489C793E4B}"/>
              </a:ext>
            </a:extLst>
          </p:cNvPr>
          <p:cNvSpPr txBox="1"/>
          <p:nvPr/>
        </p:nvSpPr>
        <p:spPr>
          <a:xfrm>
            <a:off x="478971" y="920621"/>
            <a:ext cx="11466285" cy="5509200"/>
          </a:xfrm>
          <a:prstGeom prst="rect">
            <a:avLst/>
          </a:prstGeom>
          <a:noFill/>
        </p:spPr>
        <p:txBody>
          <a:bodyPr wrap="square" rtlCol="0">
            <a:spAutoFit/>
          </a:bodyPr>
          <a:lstStyle/>
          <a:p>
            <a:r>
              <a:rPr lang="en-CA" sz="3200" dirty="0"/>
              <a:t>Successes:</a:t>
            </a:r>
          </a:p>
          <a:p>
            <a:pPr marL="457200" indent="-457200">
              <a:buFont typeface="Arial" panose="020B0604020202020204" pitchFamily="34" charset="0"/>
              <a:buChar char="•"/>
            </a:pPr>
            <a:r>
              <a:rPr lang="en-CA" sz="3200" dirty="0"/>
              <a:t>Students identified the zones &amp; some emotions for each zone</a:t>
            </a:r>
          </a:p>
          <a:p>
            <a:pPr marL="457200" indent="-457200">
              <a:buFont typeface="Arial" panose="020B0604020202020204" pitchFamily="34" charset="0"/>
              <a:buChar char="•"/>
            </a:pPr>
            <a:r>
              <a:rPr lang="en-CA" sz="3200" dirty="0"/>
              <a:t>Students participated well in activity</a:t>
            </a:r>
          </a:p>
          <a:p>
            <a:pPr marL="457200" indent="-457200">
              <a:buFont typeface="Arial" panose="020B0604020202020204" pitchFamily="34" charset="0"/>
              <a:buChar char="•"/>
            </a:pPr>
            <a:r>
              <a:rPr lang="en-CA" sz="3200" dirty="0"/>
              <a:t>Students could give examples of solutions to undesired emotions</a:t>
            </a:r>
          </a:p>
          <a:p>
            <a:endParaRPr lang="en-CA" sz="3200" dirty="0"/>
          </a:p>
          <a:p>
            <a:endParaRPr lang="en-CA" sz="3200" dirty="0"/>
          </a:p>
          <a:p>
            <a:endParaRPr lang="en-CA" sz="3200" dirty="0"/>
          </a:p>
          <a:p>
            <a:endParaRPr lang="en-CA" sz="3200" dirty="0"/>
          </a:p>
          <a:p>
            <a:r>
              <a:rPr lang="en-CA" sz="3200" dirty="0"/>
              <a:t>Challenges:</a:t>
            </a:r>
          </a:p>
          <a:p>
            <a:pPr marL="457200" indent="-457200">
              <a:buFont typeface="Arial" panose="020B0604020202020204" pitchFamily="34" charset="0"/>
              <a:buChar char="•"/>
            </a:pPr>
            <a:r>
              <a:rPr lang="en-CA" sz="3200" dirty="0"/>
              <a:t>A little too long for some students – needed to walk around</a:t>
            </a:r>
          </a:p>
          <a:p>
            <a:pPr marL="457200" indent="-457200">
              <a:buFont typeface="Arial" panose="020B0604020202020204" pitchFamily="34" charset="0"/>
              <a:buChar char="•"/>
            </a:pPr>
            <a:r>
              <a:rPr lang="en-CA" sz="3200" dirty="0"/>
              <a:t>One student spoke a lot more than others </a:t>
            </a:r>
          </a:p>
        </p:txBody>
      </p:sp>
    </p:spTree>
    <p:extLst>
      <p:ext uri="{BB962C8B-B14F-4D97-AF65-F5344CB8AC3E}">
        <p14:creationId xmlns:p14="http://schemas.microsoft.com/office/powerpoint/2010/main" val="1432254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F9FFF7-9963-41A1-A462-7DB1713909FB}"/>
              </a:ext>
            </a:extLst>
          </p:cNvPr>
          <p:cNvPicPr>
            <a:picLocks noChangeAspect="1"/>
          </p:cNvPicPr>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3755616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F2F0A7-5E3D-433C-B353-32108C35031E}"/>
              </a:ext>
            </a:extLst>
          </p:cNvPr>
          <p:cNvSpPr txBox="1"/>
          <p:nvPr/>
        </p:nvSpPr>
        <p:spPr>
          <a:xfrm>
            <a:off x="116115" y="101600"/>
            <a:ext cx="10667999" cy="923330"/>
          </a:xfrm>
          <a:prstGeom prst="rect">
            <a:avLst/>
          </a:prstGeom>
          <a:noFill/>
        </p:spPr>
        <p:txBody>
          <a:bodyPr wrap="square" rtlCol="0">
            <a:spAutoFit/>
          </a:bodyPr>
          <a:lstStyle/>
          <a:p>
            <a:r>
              <a:rPr lang="en-CA" sz="5400" dirty="0"/>
              <a:t>Session 4: </a:t>
            </a:r>
            <a:r>
              <a:rPr lang="en-CA" sz="4000" dirty="0"/>
              <a:t>DIY Clinical Tools     019Tb </a:t>
            </a:r>
          </a:p>
        </p:txBody>
      </p:sp>
      <p:sp>
        <p:nvSpPr>
          <p:cNvPr id="3" name="TextBox 2">
            <a:extLst>
              <a:ext uri="{FF2B5EF4-FFF2-40B4-BE49-F238E27FC236}">
                <a16:creationId xmlns:a16="http://schemas.microsoft.com/office/drawing/2014/main" id="{1F1FEBC4-B9F6-4714-B6E8-FE38D5CEF7C4}"/>
              </a:ext>
            </a:extLst>
          </p:cNvPr>
          <p:cNvSpPr txBox="1"/>
          <p:nvPr/>
        </p:nvSpPr>
        <p:spPr>
          <a:xfrm>
            <a:off x="943429" y="1175657"/>
            <a:ext cx="10189028" cy="1077218"/>
          </a:xfrm>
          <a:prstGeom prst="rect">
            <a:avLst/>
          </a:prstGeom>
          <a:noFill/>
        </p:spPr>
        <p:txBody>
          <a:bodyPr wrap="square" rtlCol="0">
            <a:spAutoFit/>
          </a:bodyPr>
          <a:lstStyle/>
          <a:p>
            <a:r>
              <a:rPr lang="en-CA" sz="3200" dirty="0"/>
              <a:t>Objective: The students can explain how they can use certain sensory tools and will create their own</a:t>
            </a:r>
            <a:endParaRPr lang="en-CA" dirty="0"/>
          </a:p>
        </p:txBody>
      </p:sp>
      <p:sp>
        <p:nvSpPr>
          <p:cNvPr id="4" name="TextBox 3">
            <a:extLst>
              <a:ext uri="{FF2B5EF4-FFF2-40B4-BE49-F238E27FC236}">
                <a16:creationId xmlns:a16="http://schemas.microsoft.com/office/drawing/2014/main" id="{E7FA656A-AEFE-4989-9695-8ED6A05A83A5}"/>
              </a:ext>
            </a:extLst>
          </p:cNvPr>
          <p:cNvSpPr txBox="1"/>
          <p:nvPr/>
        </p:nvSpPr>
        <p:spPr>
          <a:xfrm>
            <a:off x="116115" y="4740140"/>
            <a:ext cx="9387649" cy="2062103"/>
          </a:xfrm>
          <a:prstGeom prst="rect">
            <a:avLst/>
          </a:prstGeom>
          <a:noFill/>
        </p:spPr>
        <p:txBody>
          <a:bodyPr wrap="square" rtlCol="0">
            <a:spAutoFit/>
          </a:bodyPr>
          <a:lstStyle/>
          <a:p>
            <a:pPr marL="457200" indent="-457200">
              <a:buFont typeface="Arial" panose="020B0604020202020204" pitchFamily="34" charset="0"/>
              <a:buChar char="•"/>
            </a:pPr>
            <a:r>
              <a:rPr lang="en-CA" sz="3200" dirty="0"/>
              <a:t>Introduction to sensory tools</a:t>
            </a:r>
          </a:p>
          <a:p>
            <a:pPr marL="457200" indent="-457200">
              <a:buFont typeface="Arial" panose="020B0604020202020204" pitchFamily="34" charset="0"/>
              <a:buChar char="•"/>
            </a:pPr>
            <a:r>
              <a:rPr lang="en-CA" sz="3200" dirty="0"/>
              <a:t>Re-arrange room for activity</a:t>
            </a:r>
          </a:p>
          <a:p>
            <a:pPr marL="457200" indent="-457200">
              <a:buFont typeface="Arial" panose="020B0604020202020204" pitchFamily="34" charset="0"/>
              <a:buChar char="•"/>
            </a:pPr>
            <a:r>
              <a:rPr lang="en-CA" sz="3200" dirty="0"/>
              <a:t>Activity- DIY sensory tools (019Ta + 019Tb)</a:t>
            </a:r>
          </a:p>
          <a:p>
            <a:pPr marL="457200" indent="-457200">
              <a:buFont typeface="Arial" panose="020B0604020202020204" pitchFamily="34" charset="0"/>
              <a:buChar char="•"/>
            </a:pPr>
            <a:r>
              <a:rPr lang="en-CA" sz="3200" dirty="0"/>
              <a:t>Chime bell meditation</a:t>
            </a:r>
          </a:p>
        </p:txBody>
      </p:sp>
    </p:spTree>
    <p:extLst>
      <p:ext uri="{BB962C8B-B14F-4D97-AF65-F5344CB8AC3E}">
        <p14:creationId xmlns:p14="http://schemas.microsoft.com/office/powerpoint/2010/main" val="1548401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1117D3-B527-4911-88B8-7EBE8B3061B5}"/>
              </a:ext>
            </a:extLst>
          </p:cNvPr>
          <p:cNvSpPr txBox="1"/>
          <p:nvPr/>
        </p:nvSpPr>
        <p:spPr>
          <a:xfrm>
            <a:off x="533860" y="253217"/>
            <a:ext cx="10830826" cy="3416320"/>
          </a:xfrm>
          <a:prstGeom prst="rect">
            <a:avLst/>
          </a:prstGeom>
          <a:noFill/>
        </p:spPr>
        <p:txBody>
          <a:bodyPr wrap="square" rtlCol="0">
            <a:spAutoFit/>
          </a:bodyPr>
          <a:lstStyle/>
          <a:p>
            <a:r>
              <a:rPr lang="en-CA" sz="3600" dirty="0"/>
              <a:t>How is this relevant to the issue?</a:t>
            </a:r>
          </a:p>
          <a:p>
            <a:endParaRPr lang="en-CA" sz="3600" dirty="0"/>
          </a:p>
          <a:p>
            <a:r>
              <a:rPr lang="en-CA" sz="3600" dirty="0"/>
              <a:t>These students focus best when doing a hands-on activity. This activity is fun, colorful, and stimulates their senses – it has a grainy texture, a calming scent (lavender or chamomile), and a choice of a popping color </a:t>
            </a:r>
          </a:p>
        </p:txBody>
      </p:sp>
    </p:spTree>
    <p:extLst>
      <p:ext uri="{BB962C8B-B14F-4D97-AF65-F5344CB8AC3E}">
        <p14:creationId xmlns:p14="http://schemas.microsoft.com/office/powerpoint/2010/main" val="923419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9525B9-5A67-46C4-9857-1E489C793E4B}"/>
              </a:ext>
            </a:extLst>
          </p:cNvPr>
          <p:cNvSpPr txBox="1"/>
          <p:nvPr/>
        </p:nvSpPr>
        <p:spPr>
          <a:xfrm>
            <a:off x="312057" y="363915"/>
            <a:ext cx="11567885" cy="6494085"/>
          </a:xfrm>
          <a:prstGeom prst="rect">
            <a:avLst/>
          </a:prstGeom>
          <a:noFill/>
        </p:spPr>
        <p:txBody>
          <a:bodyPr wrap="square" rtlCol="0">
            <a:spAutoFit/>
          </a:bodyPr>
          <a:lstStyle/>
          <a:p>
            <a:r>
              <a:rPr lang="en-CA" sz="3200" dirty="0"/>
              <a:t>Successes:</a:t>
            </a:r>
          </a:p>
          <a:p>
            <a:pPr marL="457200" indent="-457200">
              <a:buFont typeface="Arial" panose="020B0604020202020204" pitchFamily="34" charset="0"/>
              <a:buChar char="•"/>
            </a:pPr>
            <a:r>
              <a:rPr lang="en-CA" sz="3200" dirty="0"/>
              <a:t>Students could explain concept</a:t>
            </a:r>
          </a:p>
          <a:p>
            <a:pPr marL="457200" indent="-457200">
              <a:buFont typeface="Arial" panose="020B0604020202020204" pitchFamily="34" charset="0"/>
              <a:buChar char="•"/>
            </a:pPr>
            <a:r>
              <a:rPr lang="en-CA" sz="3200" dirty="0"/>
              <a:t>Students could give examples of tools they can use</a:t>
            </a:r>
          </a:p>
          <a:p>
            <a:pPr marL="457200" indent="-457200">
              <a:buFont typeface="Arial" panose="020B0604020202020204" pitchFamily="34" charset="0"/>
              <a:buChar char="•"/>
            </a:pPr>
            <a:r>
              <a:rPr lang="en-CA" sz="3200" dirty="0"/>
              <a:t>Students participated well in activity</a:t>
            </a:r>
          </a:p>
          <a:p>
            <a:pPr marL="457200" indent="-457200">
              <a:buFont typeface="Arial" panose="020B0604020202020204" pitchFamily="34" charset="0"/>
              <a:buChar char="•"/>
            </a:pPr>
            <a:r>
              <a:rPr lang="en-CA" sz="3200" dirty="0"/>
              <a:t>Students gave positive feedback after activity &amp; continued to use </a:t>
            </a:r>
          </a:p>
          <a:p>
            <a:r>
              <a:rPr lang="en-CA" sz="3200" dirty="0"/>
              <a:t>     tools at home and at school</a:t>
            </a:r>
          </a:p>
          <a:p>
            <a:pPr marL="457200" indent="-457200">
              <a:buFont typeface="Arial" panose="020B0604020202020204" pitchFamily="34" charset="0"/>
              <a:buChar char="•"/>
            </a:pPr>
            <a:r>
              <a:rPr lang="en-CA" sz="3200" dirty="0"/>
              <a:t>Students were calm and relaxed at the end of session</a:t>
            </a:r>
          </a:p>
          <a:p>
            <a:endParaRPr lang="en-CA" sz="3200" dirty="0"/>
          </a:p>
          <a:p>
            <a:endParaRPr lang="en-CA" sz="3200" dirty="0"/>
          </a:p>
          <a:p>
            <a:endParaRPr lang="en-CA" sz="3200" dirty="0"/>
          </a:p>
          <a:p>
            <a:r>
              <a:rPr lang="en-CA" sz="3200" dirty="0"/>
              <a:t>Challenges:</a:t>
            </a:r>
          </a:p>
          <a:p>
            <a:pPr marL="457200" indent="-457200">
              <a:buFont typeface="Arial" panose="020B0604020202020204" pitchFamily="34" charset="0"/>
              <a:buChar char="•"/>
            </a:pPr>
            <a:r>
              <a:rPr lang="en-CA" sz="3200" dirty="0"/>
              <a:t>Technology not working again</a:t>
            </a:r>
          </a:p>
          <a:p>
            <a:pPr marL="457200" indent="-457200">
              <a:buFont typeface="Arial" panose="020B0604020202020204" pitchFamily="34" charset="0"/>
              <a:buChar char="•"/>
            </a:pPr>
            <a:r>
              <a:rPr lang="en-CA" sz="3200" dirty="0"/>
              <a:t>Bags began to break, should have said only scent and not fidget</a:t>
            </a:r>
          </a:p>
        </p:txBody>
      </p:sp>
    </p:spTree>
    <p:extLst>
      <p:ext uri="{BB962C8B-B14F-4D97-AF65-F5344CB8AC3E}">
        <p14:creationId xmlns:p14="http://schemas.microsoft.com/office/powerpoint/2010/main" val="2747363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401641D-8E23-47D3-9CB5-00BB196F58F7}"/>
              </a:ext>
            </a:extLst>
          </p:cNvPr>
          <p:cNvPicPr>
            <a:picLocks noChangeAspect="1"/>
          </p:cNvPicPr>
          <p:nvPr/>
        </p:nvPicPr>
        <p:blipFill rotWithShape="1">
          <a:blip r:embed="rId2"/>
          <a:srcRect b="22222"/>
          <a:stretch/>
        </p:blipFill>
        <p:spPr>
          <a:xfrm>
            <a:off x="640673" y="643467"/>
            <a:ext cx="5372099" cy="5571066"/>
          </a:xfrm>
          <a:prstGeom prst="rect">
            <a:avLst/>
          </a:prstGeom>
        </p:spPr>
      </p:pic>
      <p:pic>
        <p:nvPicPr>
          <p:cNvPr id="12" name="Picture 11">
            <a:extLst>
              <a:ext uri="{FF2B5EF4-FFF2-40B4-BE49-F238E27FC236}">
                <a16:creationId xmlns:a16="http://schemas.microsoft.com/office/drawing/2014/main" id="{E09B6275-EF17-41B7-9BF7-EDE335919213}"/>
              </a:ext>
            </a:extLst>
          </p:cNvPr>
          <p:cNvPicPr>
            <a:picLocks noChangeAspect="1"/>
          </p:cNvPicPr>
          <p:nvPr/>
        </p:nvPicPr>
        <p:blipFill rotWithShape="1">
          <a:blip r:embed="rId3"/>
          <a:srcRect t="9936" b="12287"/>
          <a:stretch/>
        </p:blipFill>
        <p:spPr>
          <a:xfrm>
            <a:off x="6176432" y="643467"/>
            <a:ext cx="5372100" cy="5571066"/>
          </a:xfrm>
          <a:prstGeom prst="rect">
            <a:avLst/>
          </a:prstGeom>
        </p:spPr>
      </p:pic>
    </p:spTree>
    <p:extLst>
      <p:ext uri="{BB962C8B-B14F-4D97-AF65-F5344CB8AC3E}">
        <p14:creationId xmlns:p14="http://schemas.microsoft.com/office/powerpoint/2010/main" val="2700300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5000">
              <a:srgbClr val="0070C0"/>
            </a:gs>
            <a:gs pos="52000">
              <a:srgbClr val="2B84C9"/>
            </a:gs>
            <a:gs pos="87000">
              <a:schemeClr val="accent1">
                <a:lumMod val="45000"/>
                <a:lumOff val="55000"/>
              </a:schemeClr>
            </a:gs>
            <a:gs pos="9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486005-E04E-40DD-8F3A-49BA3E920740}"/>
              </a:ext>
            </a:extLst>
          </p:cNvPr>
          <p:cNvSpPr txBox="1"/>
          <p:nvPr/>
        </p:nvSpPr>
        <p:spPr>
          <a:xfrm>
            <a:off x="747486" y="578683"/>
            <a:ext cx="10697028" cy="4801314"/>
          </a:xfrm>
          <a:prstGeom prst="rect">
            <a:avLst/>
          </a:prstGeom>
          <a:noFill/>
        </p:spPr>
        <p:txBody>
          <a:bodyPr wrap="square" rtlCol="0">
            <a:spAutoFit/>
          </a:bodyPr>
          <a:lstStyle/>
          <a:p>
            <a:r>
              <a:rPr lang="en-CA" sz="3200" dirty="0">
                <a:solidFill>
                  <a:schemeClr val="bg1"/>
                </a:solidFill>
              </a:rPr>
              <a:t>   These are…</a:t>
            </a:r>
          </a:p>
          <a:p>
            <a:pPr marL="285750" indent="-285750">
              <a:buFont typeface="Arial" panose="020B0604020202020204" pitchFamily="34" charset="0"/>
              <a:buChar char="•"/>
            </a:pPr>
            <a:r>
              <a:rPr lang="en-CA" sz="3200" dirty="0">
                <a:solidFill>
                  <a:schemeClr val="bg1"/>
                </a:solidFill>
              </a:rPr>
              <a:t>Students aged 7-13 in alternative class with aggressive behaviours</a:t>
            </a:r>
          </a:p>
          <a:p>
            <a:pPr marL="285750" indent="-285750">
              <a:buFont typeface="Arial" panose="020B0604020202020204" pitchFamily="34" charset="0"/>
              <a:buChar char="•"/>
            </a:pPr>
            <a:r>
              <a:rPr lang="en-CA" sz="3200" dirty="0">
                <a:solidFill>
                  <a:schemeClr val="bg1"/>
                </a:solidFill>
              </a:rPr>
              <a:t>Students who mostly come from low-income homes who have experienced abuse and trauma in their lifetime</a:t>
            </a:r>
          </a:p>
          <a:p>
            <a:pPr marL="285750" indent="-285750">
              <a:buFont typeface="Arial" panose="020B0604020202020204" pitchFamily="34" charset="0"/>
              <a:buChar char="•"/>
            </a:pPr>
            <a:r>
              <a:rPr lang="en-CA" sz="3200" dirty="0">
                <a:solidFill>
                  <a:schemeClr val="bg1"/>
                </a:solidFill>
              </a:rPr>
              <a:t>Students who are not able to complete their school work and focus during class </a:t>
            </a:r>
          </a:p>
          <a:p>
            <a:pPr marL="285750" indent="-285750">
              <a:buFont typeface="Arial" panose="020B0604020202020204" pitchFamily="34" charset="0"/>
              <a:buChar char="•"/>
            </a:pPr>
            <a:r>
              <a:rPr lang="en-CA" sz="3200" dirty="0">
                <a:solidFill>
                  <a:schemeClr val="bg1"/>
                </a:solidFill>
              </a:rPr>
              <a:t>Students who do not have sources outside of the school to teach them how to regulate their emotions </a:t>
            </a:r>
          </a:p>
          <a:p>
            <a:endParaRPr lang="en-CA" dirty="0"/>
          </a:p>
        </p:txBody>
      </p:sp>
      <p:sp>
        <p:nvSpPr>
          <p:cNvPr id="4" name="TextBox 3">
            <a:extLst>
              <a:ext uri="{FF2B5EF4-FFF2-40B4-BE49-F238E27FC236}">
                <a16:creationId xmlns:a16="http://schemas.microsoft.com/office/drawing/2014/main" id="{DC5DF07E-A160-4CE3-998D-F8E81D1DF70D}"/>
              </a:ext>
            </a:extLst>
          </p:cNvPr>
          <p:cNvSpPr txBox="1"/>
          <p:nvPr/>
        </p:nvSpPr>
        <p:spPr>
          <a:xfrm>
            <a:off x="2378439" y="5591332"/>
            <a:ext cx="7435121" cy="523220"/>
          </a:xfrm>
          <a:prstGeom prst="rect">
            <a:avLst/>
          </a:prstGeom>
          <a:noFill/>
        </p:spPr>
        <p:txBody>
          <a:bodyPr wrap="square" rtlCol="0">
            <a:spAutoFit/>
          </a:bodyPr>
          <a:lstStyle/>
          <a:p>
            <a:r>
              <a:rPr lang="en-CA" sz="2800" dirty="0">
                <a:solidFill>
                  <a:schemeClr val="bg1"/>
                </a:solidFill>
              </a:rPr>
              <a:t>Young People with Adjustment Issues 046U</a:t>
            </a:r>
          </a:p>
        </p:txBody>
      </p:sp>
    </p:spTree>
    <p:extLst>
      <p:ext uri="{BB962C8B-B14F-4D97-AF65-F5344CB8AC3E}">
        <p14:creationId xmlns:p14="http://schemas.microsoft.com/office/powerpoint/2010/main" val="4041765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662870-5715-4249-873B-DA39F4792FFC}"/>
              </a:ext>
            </a:extLst>
          </p:cNvPr>
          <p:cNvSpPr txBox="1"/>
          <p:nvPr/>
        </p:nvSpPr>
        <p:spPr>
          <a:xfrm>
            <a:off x="391886" y="319315"/>
            <a:ext cx="10958286" cy="1200329"/>
          </a:xfrm>
          <a:prstGeom prst="rect">
            <a:avLst/>
          </a:prstGeom>
          <a:noFill/>
        </p:spPr>
        <p:txBody>
          <a:bodyPr wrap="square" rtlCol="0">
            <a:spAutoFit/>
          </a:bodyPr>
          <a:lstStyle/>
          <a:p>
            <a:r>
              <a:rPr lang="en-CA" sz="5400" dirty="0"/>
              <a:t>Session 5: </a:t>
            </a:r>
            <a:r>
              <a:rPr lang="en-CA" sz="4000" dirty="0"/>
              <a:t>Grounding Rocks Painting</a:t>
            </a:r>
          </a:p>
          <a:p>
            <a:endParaRPr lang="en-CA" dirty="0"/>
          </a:p>
        </p:txBody>
      </p:sp>
      <p:sp>
        <p:nvSpPr>
          <p:cNvPr id="3" name="TextBox 2">
            <a:extLst>
              <a:ext uri="{FF2B5EF4-FFF2-40B4-BE49-F238E27FC236}">
                <a16:creationId xmlns:a16="http://schemas.microsoft.com/office/drawing/2014/main" id="{5AE5343F-0FDB-49C7-A209-FD2B064CC480}"/>
              </a:ext>
            </a:extLst>
          </p:cNvPr>
          <p:cNvSpPr txBox="1"/>
          <p:nvPr/>
        </p:nvSpPr>
        <p:spPr>
          <a:xfrm>
            <a:off x="667656" y="1359987"/>
            <a:ext cx="11277599" cy="1846659"/>
          </a:xfrm>
          <a:prstGeom prst="rect">
            <a:avLst/>
          </a:prstGeom>
          <a:noFill/>
        </p:spPr>
        <p:txBody>
          <a:bodyPr wrap="square" rtlCol="0">
            <a:spAutoFit/>
          </a:bodyPr>
          <a:lstStyle/>
          <a:p>
            <a:r>
              <a:rPr lang="en-CA" sz="3200" dirty="0"/>
              <a:t>Objective: The students will be able to identify a word that they can use to calm down in moments of stress or anxiety. They will paint a rock with this word</a:t>
            </a:r>
          </a:p>
          <a:p>
            <a:endParaRPr lang="en-CA" dirty="0"/>
          </a:p>
        </p:txBody>
      </p:sp>
      <p:sp>
        <p:nvSpPr>
          <p:cNvPr id="4" name="TextBox 3">
            <a:extLst>
              <a:ext uri="{FF2B5EF4-FFF2-40B4-BE49-F238E27FC236}">
                <a16:creationId xmlns:a16="http://schemas.microsoft.com/office/drawing/2014/main" id="{495E7B61-C7C9-4E2C-8A90-765081F81FB5}"/>
              </a:ext>
            </a:extLst>
          </p:cNvPr>
          <p:cNvSpPr txBox="1"/>
          <p:nvPr/>
        </p:nvSpPr>
        <p:spPr>
          <a:xfrm>
            <a:off x="508000" y="4795897"/>
            <a:ext cx="7997372" cy="2062103"/>
          </a:xfrm>
          <a:prstGeom prst="rect">
            <a:avLst/>
          </a:prstGeom>
          <a:noFill/>
        </p:spPr>
        <p:txBody>
          <a:bodyPr wrap="square" rtlCol="0">
            <a:spAutoFit/>
          </a:bodyPr>
          <a:lstStyle/>
          <a:p>
            <a:pPr marL="457200" indent="-457200">
              <a:buFont typeface="Arial" panose="020B0604020202020204" pitchFamily="34" charset="0"/>
              <a:buChar char="•"/>
            </a:pPr>
            <a:r>
              <a:rPr lang="en-CA" sz="3200" dirty="0"/>
              <a:t>Present grounding rock</a:t>
            </a:r>
          </a:p>
          <a:p>
            <a:pPr marL="457200" indent="-457200">
              <a:buFont typeface="Arial" panose="020B0604020202020204" pitchFamily="34" charset="0"/>
              <a:buChar char="•"/>
            </a:pPr>
            <a:r>
              <a:rPr lang="en-CA" sz="3200" dirty="0"/>
              <a:t>Discussion period</a:t>
            </a:r>
          </a:p>
          <a:p>
            <a:pPr marL="457200" indent="-457200">
              <a:buFont typeface="Arial" panose="020B0604020202020204" pitchFamily="34" charset="0"/>
              <a:buChar char="•"/>
            </a:pPr>
            <a:r>
              <a:rPr lang="en-CA" sz="3200" dirty="0"/>
              <a:t>Activity- painting the rocks (019Ta + 019Tb)</a:t>
            </a:r>
          </a:p>
          <a:p>
            <a:pPr marL="457200" indent="-457200">
              <a:buFont typeface="Arial" panose="020B0604020202020204" pitchFamily="34" charset="0"/>
              <a:buChar char="•"/>
            </a:pPr>
            <a:r>
              <a:rPr lang="en-CA" sz="3200" dirty="0"/>
              <a:t>Chime bell meditation</a:t>
            </a:r>
          </a:p>
        </p:txBody>
      </p:sp>
    </p:spTree>
    <p:extLst>
      <p:ext uri="{BB962C8B-B14F-4D97-AF65-F5344CB8AC3E}">
        <p14:creationId xmlns:p14="http://schemas.microsoft.com/office/powerpoint/2010/main" val="158055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1117D3-B527-4911-88B8-7EBE8B3061B5}"/>
              </a:ext>
            </a:extLst>
          </p:cNvPr>
          <p:cNvSpPr txBox="1"/>
          <p:nvPr/>
        </p:nvSpPr>
        <p:spPr>
          <a:xfrm>
            <a:off x="171003" y="224189"/>
            <a:ext cx="11881089" cy="3416320"/>
          </a:xfrm>
          <a:prstGeom prst="rect">
            <a:avLst/>
          </a:prstGeom>
          <a:noFill/>
        </p:spPr>
        <p:txBody>
          <a:bodyPr wrap="square" rtlCol="0">
            <a:spAutoFit/>
          </a:bodyPr>
          <a:lstStyle/>
          <a:p>
            <a:r>
              <a:rPr lang="en-CA" sz="3600" dirty="0"/>
              <a:t>How is this relevant to the issue?</a:t>
            </a:r>
          </a:p>
          <a:p>
            <a:endParaRPr lang="en-CA" sz="3600" dirty="0"/>
          </a:p>
          <a:p>
            <a:r>
              <a:rPr lang="en-CA" sz="3600" dirty="0"/>
              <a:t>These students often request painting and hands-on activities. </a:t>
            </a:r>
          </a:p>
          <a:p>
            <a:r>
              <a:rPr lang="en-CA" sz="3600" dirty="0"/>
              <a:t>Painting can have calming effects, and the words chosen for the rocks can be considered positive affirmations, something these students could have more of in their lives.</a:t>
            </a:r>
          </a:p>
        </p:txBody>
      </p:sp>
    </p:spTree>
    <p:extLst>
      <p:ext uri="{BB962C8B-B14F-4D97-AF65-F5344CB8AC3E}">
        <p14:creationId xmlns:p14="http://schemas.microsoft.com/office/powerpoint/2010/main" val="5285829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9525B9-5A67-46C4-9857-1E489C793E4B}"/>
              </a:ext>
            </a:extLst>
          </p:cNvPr>
          <p:cNvSpPr txBox="1"/>
          <p:nvPr/>
        </p:nvSpPr>
        <p:spPr>
          <a:xfrm>
            <a:off x="493486" y="711199"/>
            <a:ext cx="11422743" cy="6001643"/>
          </a:xfrm>
          <a:prstGeom prst="rect">
            <a:avLst/>
          </a:prstGeom>
          <a:noFill/>
        </p:spPr>
        <p:txBody>
          <a:bodyPr wrap="square" rtlCol="0">
            <a:spAutoFit/>
          </a:bodyPr>
          <a:lstStyle/>
          <a:p>
            <a:r>
              <a:rPr lang="en-CA" sz="3200" dirty="0"/>
              <a:t>Successes:</a:t>
            </a:r>
          </a:p>
          <a:p>
            <a:pPr marL="457200" indent="-457200">
              <a:buFont typeface="Arial" panose="020B0604020202020204" pitchFamily="34" charset="0"/>
              <a:buChar char="•"/>
            </a:pPr>
            <a:r>
              <a:rPr lang="en-CA" sz="3200" dirty="0"/>
              <a:t>Students could explain concept</a:t>
            </a:r>
          </a:p>
          <a:p>
            <a:pPr marL="457200" indent="-457200">
              <a:buFont typeface="Arial" panose="020B0604020202020204" pitchFamily="34" charset="0"/>
              <a:buChar char="•"/>
            </a:pPr>
            <a:r>
              <a:rPr lang="en-CA" sz="3200" dirty="0"/>
              <a:t>Students could identify a word with meaning to them</a:t>
            </a:r>
          </a:p>
          <a:p>
            <a:pPr marL="457200" indent="-457200">
              <a:buFont typeface="Arial" panose="020B0604020202020204" pitchFamily="34" charset="0"/>
              <a:buChar char="•"/>
            </a:pPr>
            <a:r>
              <a:rPr lang="en-CA" sz="3200" dirty="0"/>
              <a:t>Students were calm and focused by the end of the session</a:t>
            </a:r>
          </a:p>
          <a:p>
            <a:endParaRPr lang="en-CA" sz="3200" dirty="0"/>
          </a:p>
          <a:p>
            <a:endParaRPr lang="en-CA" sz="3200" dirty="0"/>
          </a:p>
          <a:p>
            <a:endParaRPr lang="en-CA" sz="3200" dirty="0"/>
          </a:p>
          <a:p>
            <a:endParaRPr lang="en-CA" sz="3200" dirty="0"/>
          </a:p>
          <a:p>
            <a:endParaRPr lang="en-CA" sz="3200" dirty="0"/>
          </a:p>
          <a:p>
            <a:r>
              <a:rPr lang="en-CA" sz="3200" dirty="0"/>
              <a:t>Challenges:</a:t>
            </a:r>
          </a:p>
          <a:p>
            <a:pPr marL="457200" indent="-457200">
              <a:buFont typeface="Arial" panose="020B0604020202020204" pitchFamily="34" charset="0"/>
              <a:buChar char="•"/>
            </a:pPr>
            <a:r>
              <a:rPr lang="en-CA" sz="3200" dirty="0"/>
              <a:t>Change of environment due to weather</a:t>
            </a:r>
          </a:p>
          <a:p>
            <a:pPr marL="457200" indent="-457200">
              <a:buFont typeface="Arial" panose="020B0604020202020204" pitchFamily="34" charset="0"/>
              <a:buChar char="•"/>
            </a:pPr>
            <a:r>
              <a:rPr lang="en-CA" sz="3200" dirty="0"/>
              <a:t>Students fooled around and needed frequent redirection</a:t>
            </a:r>
          </a:p>
        </p:txBody>
      </p:sp>
    </p:spTree>
    <p:extLst>
      <p:ext uri="{BB962C8B-B14F-4D97-AF65-F5344CB8AC3E}">
        <p14:creationId xmlns:p14="http://schemas.microsoft.com/office/powerpoint/2010/main" val="3727941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304374-D0E8-459C-8F3B-47DBEFA83472}"/>
              </a:ext>
            </a:extLst>
          </p:cNvPr>
          <p:cNvSpPr txBox="1"/>
          <p:nvPr/>
        </p:nvSpPr>
        <p:spPr>
          <a:xfrm>
            <a:off x="61686" y="298876"/>
            <a:ext cx="12068628" cy="646331"/>
          </a:xfrm>
          <a:prstGeom prst="rect">
            <a:avLst/>
          </a:prstGeom>
          <a:noFill/>
        </p:spPr>
        <p:txBody>
          <a:bodyPr wrap="square" rtlCol="0">
            <a:spAutoFit/>
          </a:bodyPr>
          <a:lstStyle/>
          <a:p>
            <a:r>
              <a:rPr lang="en-CA" sz="3600" b="1" dirty="0"/>
              <a:t>Recommendations and things to take away from experience… </a:t>
            </a:r>
          </a:p>
        </p:txBody>
      </p:sp>
      <p:sp>
        <p:nvSpPr>
          <p:cNvPr id="4" name="Rectangle: Rounded Corners 3">
            <a:extLst>
              <a:ext uri="{FF2B5EF4-FFF2-40B4-BE49-F238E27FC236}">
                <a16:creationId xmlns:a16="http://schemas.microsoft.com/office/drawing/2014/main" id="{3784132B-DE42-490A-83B2-4E1DD985A07C}"/>
              </a:ext>
            </a:extLst>
          </p:cNvPr>
          <p:cNvSpPr/>
          <p:nvPr/>
        </p:nvSpPr>
        <p:spPr>
          <a:xfrm>
            <a:off x="-1" y="1158401"/>
            <a:ext cx="9743607" cy="5542202"/>
          </a:xfrm>
          <a:prstGeom prst="roundRect">
            <a:avLst/>
          </a:prstGeom>
          <a:solidFill>
            <a:schemeClr val="bg2">
              <a:lumMod val="90000"/>
              <a:alpha val="44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C024226E-2000-4B50-9ECC-82A05636A102}"/>
              </a:ext>
            </a:extLst>
          </p:cNvPr>
          <p:cNvSpPr txBox="1"/>
          <p:nvPr/>
        </p:nvSpPr>
        <p:spPr>
          <a:xfrm>
            <a:off x="318243" y="1158401"/>
            <a:ext cx="9978572" cy="6494085"/>
          </a:xfrm>
          <a:prstGeom prst="rect">
            <a:avLst/>
          </a:prstGeom>
          <a:noFill/>
        </p:spPr>
        <p:txBody>
          <a:bodyPr wrap="square" rtlCol="0">
            <a:spAutoFit/>
          </a:bodyPr>
          <a:lstStyle/>
          <a:p>
            <a:r>
              <a:rPr lang="en-CA" sz="3200" b="1" dirty="0"/>
              <a:t>Think on your feet, be prepared for any outcome</a:t>
            </a:r>
          </a:p>
          <a:p>
            <a:r>
              <a:rPr lang="en-CA" sz="3200" b="1" dirty="0"/>
              <a:t>Always have a backup plan</a:t>
            </a:r>
          </a:p>
          <a:p>
            <a:r>
              <a:rPr lang="en-CA" sz="3200" b="1" dirty="0"/>
              <a:t>Use ice breakers more often</a:t>
            </a:r>
          </a:p>
          <a:p>
            <a:r>
              <a:rPr lang="en-CA" sz="3200" b="1" dirty="0"/>
              <a:t>Allow more time for discussions</a:t>
            </a:r>
          </a:p>
          <a:p>
            <a:r>
              <a:rPr lang="en-CA" sz="3200" b="1" dirty="0"/>
              <a:t>Have lots, lots, and lots of patience</a:t>
            </a:r>
          </a:p>
          <a:p>
            <a:r>
              <a:rPr lang="en-CA" sz="3200" b="1" dirty="0"/>
              <a:t>Don’t beat yourself up if things don’t</a:t>
            </a:r>
          </a:p>
          <a:p>
            <a:r>
              <a:rPr lang="en-CA" sz="3200" b="1" dirty="0"/>
              <a:t> go as planned</a:t>
            </a:r>
          </a:p>
          <a:p>
            <a:r>
              <a:rPr lang="en-CA" sz="3200" b="1" dirty="0"/>
              <a:t>Allow times for follow ups to better evaluate success</a:t>
            </a:r>
          </a:p>
          <a:p>
            <a:r>
              <a:rPr lang="en-CA" sz="3200" b="1" dirty="0"/>
              <a:t>These things take a lot of time and dedication, changes won’t happen over night</a:t>
            </a:r>
          </a:p>
          <a:p>
            <a:r>
              <a:rPr lang="en-CA" sz="3200" b="1" dirty="0"/>
              <a:t>These can be a hit or miss- and that’s OK!</a:t>
            </a:r>
          </a:p>
          <a:p>
            <a:endParaRPr lang="en-CA" sz="3200" dirty="0"/>
          </a:p>
          <a:p>
            <a:endParaRPr lang="en-CA" sz="3200" dirty="0"/>
          </a:p>
        </p:txBody>
      </p:sp>
    </p:spTree>
    <p:extLst>
      <p:ext uri="{BB962C8B-B14F-4D97-AF65-F5344CB8AC3E}">
        <p14:creationId xmlns:p14="http://schemas.microsoft.com/office/powerpoint/2010/main" val="2755178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EAFE5FC-8F3C-4FA7-974D-5EFBCE95468A}"/>
              </a:ext>
            </a:extLst>
          </p:cNvPr>
          <p:cNvSpPr/>
          <p:nvPr/>
        </p:nvSpPr>
        <p:spPr>
          <a:xfrm>
            <a:off x="0" y="2595378"/>
            <a:ext cx="11959771" cy="4306163"/>
          </a:xfrm>
          <a:prstGeom prst="roundRect">
            <a:avLst/>
          </a:prstGeom>
          <a:solidFill>
            <a:schemeClr val="tx1">
              <a:lumMod val="75000"/>
              <a:lumOff val="25000"/>
              <a:alpha val="53000"/>
            </a:schemeClr>
          </a:solidFill>
          <a:ln>
            <a:solidFill>
              <a:schemeClr val="bg1">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Rounded Corners 3">
            <a:extLst>
              <a:ext uri="{FF2B5EF4-FFF2-40B4-BE49-F238E27FC236}">
                <a16:creationId xmlns:a16="http://schemas.microsoft.com/office/drawing/2014/main" id="{E3AB5F03-EA09-4AEA-A35B-D7BAAE661501}"/>
              </a:ext>
            </a:extLst>
          </p:cNvPr>
          <p:cNvSpPr/>
          <p:nvPr/>
        </p:nvSpPr>
        <p:spPr>
          <a:xfrm>
            <a:off x="-1" y="673526"/>
            <a:ext cx="6197601" cy="792418"/>
          </a:xfrm>
          <a:prstGeom prst="roundRect">
            <a:avLst/>
          </a:prstGeom>
          <a:solidFill>
            <a:schemeClr val="tx1">
              <a:lumMod val="75000"/>
              <a:lumOff val="25000"/>
              <a:alpha val="53000"/>
            </a:schemeClr>
          </a:solidFill>
          <a:ln>
            <a:solidFill>
              <a:schemeClr val="bg1">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BD57F1C7-24A9-4429-8149-FAD484BFD3E7}"/>
              </a:ext>
            </a:extLst>
          </p:cNvPr>
          <p:cNvSpPr txBox="1"/>
          <p:nvPr/>
        </p:nvSpPr>
        <p:spPr>
          <a:xfrm>
            <a:off x="232229" y="674400"/>
            <a:ext cx="11959771" cy="7540526"/>
          </a:xfrm>
          <a:prstGeom prst="rect">
            <a:avLst/>
          </a:prstGeom>
          <a:noFill/>
        </p:spPr>
        <p:txBody>
          <a:bodyPr wrap="square" rtlCol="0">
            <a:spAutoFit/>
          </a:bodyPr>
          <a:lstStyle/>
          <a:p>
            <a:r>
              <a:rPr lang="en-CA" sz="4400" dirty="0">
                <a:solidFill>
                  <a:schemeClr val="bg1"/>
                </a:solidFill>
              </a:rPr>
              <a:t>Some positive feedback…</a:t>
            </a:r>
          </a:p>
          <a:p>
            <a:endParaRPr lang="en-CA" sz="4400" dirty="0">
              <a:solidFill>
                <a:schemeClr val="bg1"/>
              </a:solidFill>
            </a:endParaRPr>
          </a:p>
          <a:p>
            <a:endParaRPr lang="en-CA" sz="4400" dirty="0">
              <a:solidFill>
                <a:schemeClr val="bg1"/>
              </a:solidFill>
            </a:endParaRPr>
          </a:p>
          <a:p>
            <a:r>
              <a:rPr lang="en-CA" sz="4400" dirty="0">
                <a:solidFill>
                  <a:schemeClr val="bg1"/>
                </a:solidFill>
              </a:rPr>
              <a:t>Students looked forward to sessions</a:t>
            </a:r>
          </a:p>
          <a:p>
            <a:r>
              <a:rPr lang="en-CA" sz="4400" dirty="0">
                <a:solidFill>
                  <a:schemeClr val="bg1"/>
                </a:solidFill>
              </a:rPr>
              <a:t>Some students continued to use techniques and tools at home</a:t>
            </a:r>
          </a:p>
          <a:p>
            <a:r>
              <a:rPr lang="en-CA" sz="4400" dirty="0">
                <a:solidFill>
                  <a:schemeClr val="bg1"/>
                </a:solidFill>
              </a:rPr>
              <a:t>Students asked about ways they can use mindfulness when stressed</a:t>
            </a:r>
          </a:p>
          <a:p>
            <a:r>
              <a:rPr lang="en-CA" sz="4400" dirty="0">
                <a:solidFill>
                  <a:schemeClr val="bg1"/>
                </a:solidFill>
              </a:rPr>
              <a:t>Some students asked if we can continue next year</a:t>
            </a:r>
          </a:p>
          <a:p>
            <a:endParaRPr lang="en-CA" sz="4400" dirty="0">
              <a:solidFill>
                <a:schemeClr val="bg1"/>
              </a:solidFill>
            </a:endParaRPr>
          </a:p>
          <a:p>
            <a:r>
              <a:rPr lang="en-CA" sz="4400" dirty="0">
                <a:solidFill>
                  <a:schemeClr val="bg1"/>
                </a:solidFill>
              </a:rPr>
              <a:t>`</a:t>
            </a:r>
          </a:p>
        </p:txBody>
      </p:sp>
    </p:spTree>
    <p:extLst>
      <p:ext uri="{BB962C8B-B14F-4D97-AF65-F5344CB8AC3E}">
        <p14:creationId xmlns:p14="http://schemas.microsoft.com/office/powerpoint/2010/main" val="2033347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23D314-2FED-4F45-B8A4-C67E1383261A}"/>
              </a:ext>
            </a:extLst>
          </p:cNvPr>
          <p:cNvPicPr>
            <a:picLocks noChangeAspect="1"/>
          </p:cNvPicPr>
          <p:nvPr/>
        </p:nvPicPr>
        <p:blipFill>
          <a:blip r:embed="rId4"/>
          <a:stretch>
            <a:fillRect/>
          </a:stretch>
        </p:blipFill>
        <p:spPr>
          <a:xfrm>
            <a:off x="7420928" y="766993"/>
            <a:ext cx="4121715" cy="3068982"/>
          </a:xfrm>
          <a:prstGeom prst="rect">
            <a:avLst/>
          </a:prstGeom>
        </p:spPr>
      </p:pic>
      <p:sp>
        <p:nvSpPr>
          <p:cNvPr id="4" name="TextBox 3">
            <a:extLst>
              <a:ext uri="{FF2B5EF4-FFF2-40B4-BE49-F238E27FC236}">
                <a16:creationId xmlns:a16="http://schemas.microsoft.com/office/drawing/2014/main" id="{1A1DCB71-A835-459C-A52A-4EE808E95BB9}"/>
              </a:ext>
            </a:extLst>
          </p:cNvPr>
          <p:cNvSpPr txBox="1"/>
          <p:nvPr/>
        </p:nvSpPr>
        <p:spPr>
          <a:xfrm>
            <a:off x="762946" y="2551577"/>
            <a:ext cx="9353109" cy="3539430"/>
          </a:xfrm>
          <a:prstGeom prst="rect">
            <a:avLst/>
          </a:prstGeom>
          <a:noFill/>
        </p:spPr>
        <p:txBody>
          <a:bodyPr wrap="square" rtlCol="0">
            <a:spAutoFit/>
          </a:bodyPr>
          <a:lstStyle/>
          <a:p>
            <a:pPr marL="457200" indent="-457200">
              <a:buFont typeface="Arial" panose="020B0604020202020204" pitchFamily="34" charset="0"/>
              <a:buChar char="•"/>
            </a:pPr>
            <a:r>
              <a:rPr lang="en-CA" sz="3200" dirty="0"/>
              <a:t>Fighting with other students</a:t>
            </a:r>
          </a:p>
          <a:p>
            <a:pPr marL="457200" indent="-457200">
              <a:buFont typeface="Arial" panose="020B0604020202020204" pitchFamily="34" charset="0"/>
              <a:buChar char="•"/>
            </a:pPr>
            <a:r>
              <a:rPr lang="en-CA" sz="3200" dirty="0"/>
              <a:t>Stealing from school</a:t>
            </a:r>
          </a:p>
          <a:p>
            <a:pPr marL="457200" indent="-457200">
              <a:buFont typeface="Arial" panose="020B0604020202020204" pitchFamily="34" charset="0"/>
              <a:buChar char="•"/>
            </a:pPr>
            <a:r>
              <a:rPr lang="en-CA" sz="3200" dirty="0"/>
              <a:t>Vandalizing school property</a:t>
            </a:r>
          </a:p>
          <a:p>
            <a:pPr marL="457200" indent="-457200">
              <a:buFont typeface="Arial" panose="020B0604020202020204" pitchFamily="34" charset="0"/>
              <a:buChar char="•"/>
            </a:pPr>
            <a:r>
              <a:rPr lang="en-CA" sz="3200" dirty="0"/>
              <a:t>Encouraging younger students to engage in inappropriate behaviors </a:t>
            </a:r>
          </a:p>
          <a:p>
            <a:pPr marL="457200" indent="-457200">
              <a:buFont typeface="Arial" panose="020B0604020202020204" pitchFamily="34" charset="0"/>
              <a:buChar char="•"/>
            </a:pPr>
            <a:r>
              <a:rPr lang="en-CA" sz="3200" dirty="0"/>
              <a:t>Coming to school with bruises and scars</a:t>
            </a:r>
          </a:p>
          <a:p>
            <a:pPr marL="457200" indent="-457200">
              <a:buFont typeface="Arial" panose="020B0604020202020204" pitchFamily="34" charset="0"/>
              <a:buChar char="•"/>
            </a:pPr>
            <a:r>
              <a:rPr lang="en-CA" sz="3200" dirty="0"/>
              <a:t>Frequent DPJ involvement</a:t>
            </a:r>
          </a:p>
        </p:txBody>
      </p:sp>
      <p:sp>
        <p:nvSpPr>
          <p:cNvPr id="5" name="TextBox 4">
            <a:extLst>
              <a:ext uri="{FF2B5EF4-FFF2-40B4-BE49-F238E27FC236}">
                <a16:creationId xmlns:a16="http://schemas.microsoft.com/office/drawing/2014/main" id="{577F55CB-AC2E-436C-9401-54C9961A0F0C}"/>
              </a:ext>
            </a:extLst>
          </p:cNvPr>
          <p:cNvSpPr txBox="1"/>
          <p:nvPr/>
        </p:nvSpPr>
        <p:spPr>
          <a:xfrm>
            <a:off x="371061" y="1305342"/>
            <a:ext cx="6767174" cy="707886"/>
          </a:xfrm>
          <a:prstGeom prst="rect">
            <a:avLst/>
          </a:prstGeom>
          <a:noFill/>
        </p:spPr>
        <p:txBody>
          <a:bodyPr wrap="none" rtlCol="0">
            <a:spAutoFit/>
          </a:bodyPr>
          <a:lstStyle/>
          <a:p>
            <a:r>
              <a:rPr lang="en-CA" sz="4000" dirty="0"/>
              <a:t>Observations identifying issue…</a:t>
            </a:r>
          </a:p>
        </p:txBody>
      </p:sp>
      <p:sp>
        <p:nvSpPr>
          <p:cNvPr id="6" name="TextBox 5">
            <a:extLst>
              <a:ext uri="{FF2B5EF4-FFF2-40B4-BE49-F238E27FC236}">
                <a16:creationId xmlns:a16="http://schemas.microsoft.com/office/drawing/2014/main" id="{EAFE00E2-9D5C-45D7-A2E4-C430FBD169C3}"/>
              </a:ext>
            </a:extLst>
          </p:cNvPr>
          <p:cNvSpPr txBox="1"/>
          <p:nvPr/>
        </p:nvSpPr>
        <p:spPr>
          <a:xfrm>
            <a:off x="7331648" y="243773"/>
            <a:ext cx="4300274" cy="523220"/>
          </a:xfrm>
          <a:prstGeom prst="rect">
            <a:avLst/>
          </a:prstGeom>
          <a:noFill/>
        </p:spPr>
        <p:txBody>
          <a:bodyPr wrap="square" rtlCol="0">
            <a:spAutoFit/>
          </a:bodyPr>
          <a:lstStyle/>
          <a:p>
            <a:r>
              <a:rPr lang="en-CA" sz="2800" dirty="0"/>
              <a:t>Information Gathering 019S</a:t>
            </a:r>
          </a:p>
        </p:txBody>
      </p:sp>
    </p:spTree>
    <p:extLst>
      <p:ext uri="{BB962C8B-B14F-4D97-AF65-F5344CB8AC3E}">
        <p14:creationId xmlns:p14="http://schemas.microsoft.com/office/powerpoint/2010/main" val="898612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F7E51E-8C74-4C55-B2D8-5CBC7A40E288}"/>
              </a:ext>
            </a:extLst>
          </p:cNvPr>
          <p:cNvSpPr txBox="1"/>
          <p:nvPr/>
        </p:nvSpPr>
        <p:spPr>
          <a:xfrm>
            <a:off x="1088066" y="2496458"/>
            <a:ext cx="10015867" cy="1446550"/>
          </a:xfrm>
          <a:prstGeom prst="rect">
            <a:avLst/>
          </a:prstGeom>
          <a:noFill/>
        </p:spPr>
        <p:txBody>
          <a:bodyPr wrap="square" rtlCol="0">
            <a:spAutoFit/>
          </a:bodyPr>
          <a:lstStyle/>
          <a:p>
            <a:r>
              <a:rPr lang="en-CA" sz="8800" b="1" dirty="0">
                <a:solidFill>
                  <a:schemeClr val="bg1"/>
                </a:solidFill>
              </a:rPr>
              <a:t>Who are the clients?</a:t>
            </a:r>
          </a:p>
        </p:txBody>
      </p:sp>
    </p:spTree>
    <p:extLst>
      <p:ext uri="{BB962C8B-B14F-4D97-AF65-F5344CB8AC3E}">
        <p14:creationId xmlns:p14="http://schemas.microsoft.com/office/powerpoint/2010/main" val="2057719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B4D013-4D2B-4316-991B-6C9C67CD3B0F}"/>
              </a:ext>
            </a:extLst>
          </p:cNvPr>
          <p:cNvPicPr>
            <a:picLocks noChangeAspect="1"/>
          </p:cNvPicPr>
          <p:nvPr/>
        </p:nvPicPr>
        <p:blipFill>
          <a:blip r:embed="rId3"/>
          <a:stretch>
            <a:fillRect/>
          </a:stretch>
        </p:blipFill>
        <p:spPr>
          <a:xfrm>
            <a:off x="1196295" y="1702475"/>
            <a:ext cx="2374220" cy="3635170"/>
          </a:xfrm>
          <a:prstGeom prst="rect">
            <a:avLst/>
          </a:prstGeom>
        </p:spPr>
      </p:pic>
      <p:sp>
        <p:nvSpPr>
          <p:cNvPr id="4" name="TextBox 3">
            <a:extLst>
              <a:ext uri="{FF2B5EF4-FFF2-40B4-BE49-F238E27FC236}">
                <a16:creationId xmlns:a16="http://schemas.microsoft.com/office/drawing/2014/main" id="{54529EE4-BAA9-49D4-A667-A0DDB9BCFFC9}"/>
              </a:ext>
            </a:extLst>
          </p:cNvPr>
          <p:cNvSpPr txBox="1"/>
          <p:nvPr/>
        </p:nvSpPr>
        <p:spPr>
          <a:xfrm>
            <a:off x="899887" y="271744"/>
            <a:ext cx="3677032" cy="1569660"/>
          </a:xfrm>
          <a:prstGeom prst="rect">
            <a:avLst/>
          </a:prstGeom>
          <a:noFill/>
        </p:spPr>
        <p:txBody>
          <a:bodyPr wrap="none" rtlCol="0">
            <a:spAutoFit/>
          </a:bodyPr>
          <a:lstStyle/>
          <a:p>
            <a:r>
              <a:rPr lang="en-CA" sz="9600" dirty="0"/>
              <a:t>Hunter</a:t>
            </a:r>
          </a:p>
        </p:txBody>
      </p:sp>
      <p:sp>
        <p:nvSpPr>
          <p:cNvPr id="5" name="TextBox 4">
            <a:extLst>
              <a:ext uri="{FF2B5EF4-FFF2-40B4-BE49-F238E27FC236}">
                <a16:creationId xmlns:a16="http://schemas.microsoft.com/office/drawing/2014/main" id="{06684AAB-1E41-4753-817D-CD42127ACE17}"/>
              </a:ext>
            </a:extLst>
          </p:cNvPr>
          <p:cNvSpPr txBox="1"/>
          <p:nvPr/>
        </p:nvSpPr>
        <p:spPr>
          <a:xfrm>
            <a:off x="3773715" y="1702475"/>
            <a:ext cx="8128000" cy="4278094"/>
          </a:xfrm>
          <a:prstGeom prst="rect">
            <a:avLst/>
          </a:prstGeom>
          <a:noFill/>
        </p:spPr>
        <p:txBody>
          <a:bodyPr wrap="square" rtlCol="0">
            <a:spAutoFit/>
          </a:bodyPr>
          <a:lstStyle/>
          <a:p>
            <a:pPr marL="457200" indent="-457200">
              <a:buFont typeface="Arial" panose="020B0604020202020204" pitchFamily="34" charset="0"/>
              <a:buChar char="•"/>
            </a:pPr>
            <a:r>
              <a:rPr lang="en-CA" sz="4000" dirty="0"/>
              <a:t>12 years old, grade 6</a:t>
            </a:r>
          </a:p>
          <a:p>
            <a:pPr marL="457200" indent="-457200">
              <a:buFont typeface="Arial" panose="020B0604020202020204" pitchFamily="34" charset="0"/>
              <a:buChar char="•"/>
            </a:pPr>
            <a:r>
              <a:rPr lang="en-CA" sz="4000" dirty="0"/>
              <a:t>Basketball &amp; Soccer</a:t>
            </a:r>
          </a:p>
          <a:p>
            <a:pPr marL="457200" indent="-457200">
              <a:buFont typeface="Arial" panose="020B0604020202020204" pitchFamily="34" charset="0"/>
              <a:buChar char="•"/>
            </a:pPr>
            <a:r>
              <a:rPr lang="en-CA" sz="4000" dirty="0"/>
              <a:t>Aggressive and inappropriate behaviors</a:t>
            </a:r>
          </a:p>
          <a:p>
            <a:pPr marL="457200" indent="-457200">
              <a:buFont typeface="Arial" panose="020B0604020202020204" pitchFamily="34" charset="0"/>
              <a:buChar char="•"/>
            </a:pPr>
            <a:r>
              <a:rPr lang="en-CA" sz="4000" dirty="0"/>
              <a:t>Fighting, vandalizing </a:t>
            </a:r>
          </a:p>
          <a:p>
            <a:pPr marL="457200" indent="-457200">
              <a:buFont typeface="Arial" panose="020B0604020202020204" pitchFamily="34" charset="0"/>
              <a:buChar char="•"/>
            </a:pPr>
            <a:r>
              <a:rPr lang="en-CA" sz="4000" dirty="0"/>
              <a:t>Background of family violence  </a:t>
            </a:r>
          </a:p>
          <a:p>
            <a:pPr marL="457200" indent="-457200">
              <a:buFont typeface="Arial" panose="020B0604020202020204" pitchFamily="34" charset="0"/>
              <a:buChar char="•"/>
            </a:pPr>
            <a:endParaRPr lang="en-CA" sz="3200" dirty="0">
              <a:solidFill>
                <a:schemeClr val="bg1"/>
              </a:solidFill>
            </a:endParaRPr>
          </a:p>
        </p:txBody>
      </p:sp>
    </p:spTree>
    <p:extLst>
      <p:ext uri="{BB962C8B-B14F-4D97-AF65-F5344CB8AC3E}">
        <p14:creationId xmlns:p14="http://schemas.microsoft.com/office/powerpoint/2010/main" val="1047923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48EACE-E351-47A0-A730-0125827B497A}"/>
              </a:ext>
            </a:extLst>
          </p:cNvPr>
          <p:cNvSpPr txBox="1"/>
          <p:nvPr/>
        </p:nvSpPr>
        <p:spPr>
          <a:xfrm>
            <a:off x="4525247" y="290286"/>
            <a:ext cx="2701381" cy="1569660"/>
          </a:xfrm>
          <a:prstGeom prst="rect">
            <a:avLst/>
          </a:prstGeom>
          <a:noFill/>
        </p:spPr>
        <p:txBody>
          <a:bodyPr wrap="none" rtlCol="0">
            <a:spAutoFit/>
          </a:bodyPr>
          <a:lstStyle/>
          <a:p>
            <a:r>
              <a:rPr lang="en-CA" sz="9600" dirty="0"/>
              <a:t>Carly</a:t>
            </a:r>
          </a:p>
        </p:txBody>
      </p:sp>
      <p:sp>
        <p:nvSpPr>
          <p:cNvPr id="3" name="TextBox 2">
            <a:extLst>
              <a:ext uri="{FF2B5EF4-FFF2-40B4-BE49-F238E27FC236}">
                <a16:creationId xmlns:a16="http://schemas.microsoft.com/office/drawing/2014/main" id="{390C1604-D06A-4C5E-9362-02BA2C628D95}"/>
              </a:ext>
            </a:extLst>
          </p:cNvPr>
          <p:cNvSpPr txBox="1"/>
          <p:nvPr/>
        </p:nvSpPr>
        <p:spPr>
          <a:xfrm>
            <a:off x="3466715" y="1859946"/>
            <a:ext cx="8725285" cy="4524315"/>
          </a:xfrm>
          <a:prstGeom prst="rect">
            <a:avLst/>
          </a:prstGeom>
          <a:noFill/>
        </p:spPr>
        <p:txBody>
          <a:bodyPr wrap="square" rtlCol="0">
            <a:spAutoFit/>
          </a:bodyPr>
          <a:lstStyle/>
          <a:p>
            <a:pPr marL="571500" indent="-571500">
              <a:buFont typeface="Arial" panose="020B0604020202020204" pitchFamily="34" charset="0"/>
              <a:buChar char="•"/>
            </a:pPr>
            <a:r>
              <a:rPr lang="en-CA" sz="3600" dirty="0"/>
              <a:t>13 years old in grade 6</a:t>
            </a:r>
          </a:p>
          <a:p>
            <a:pPr marL="571500" indent="-571500">
              <a:buFont typeface="Arial" panose="020B0604020202020204" pitchFamily="34" charset="0"/>
              <a:buChar char="•"/>
            </a:pPr>
            <a:r>
              <a:rPr lang="en-CA" sz="3600" dirty="0"/>
              <a:t>6 siblings, single parent household, low income </a:t>
            </a:r>
          </a:p>
          <a:p>
            <a:pPr marL="571500" indent="-571500">
              <a:buFont typeface="Arial" panose="020B0604020202020204" pitchFamily="34" charset="0"/>
              <a:buChar char="•"/>
            </a:pPr>
            <a:r>
              <a:rPr lang="en-CA" sz="3600" dirty="0"/>
              <a:t>Painting, art</a:t>
            </a:r>
          </a:p>
          <a:p>
            <a:pPr marL="571500" indent="-571500">
              <a:buFont typeface="Arial" panose="020B0604020202020204" pitchFamily="34" charset="0"/>
              <a:buChar char="•"/>
            </a:pPr>
            <a:r>
              <a:rPr lang="en-CA" sz="3600" dirty="0"/>
              <a:t>Stealing from school</a:t>
            </a:r>
          </a:p>
          <a:p>
            <a:pPr marL="571500" indent="-571500">
              <a:buFont typeface="Arial" panose="020B0604020202020204" pitchFamily="34" charset="0"/>
              <a:buChar char="•"/>
            </a:pPr>
            <a:r>
              <a:rPr lang="en-CA" sz="3600" dirty="0"/>
              <a:t>Fighting with other students</a:t>
            </a:r>
          </a:p>
          <a:p>
            <a:endParaRPr lang="en-CA" sz="3600" dirty="0">
              <a:solidFill>
                <a:schemeClr val="bg1"/>
              </a:solidFill>
            </a:endParaRPr>
          </a:p>
          <a:p>
            <a:pPr marL="571500" indent="-571500">
              <a:buFont typeface="Arial" panose="020B0604020202020204" pitchFamily="34" charset="0"/>
              <a:buChar char="•"/>
            </a:pPr>
            <a:endParaRPr lang="en-CA" sz="3600" dirty="0">
              <a:solidFill>
                <a:schemeClr val="bg1"/>
              </a:solidFill>
            </a:endParaRPr>
          </a:p>
        </p:txBody>
      </p:sp>
      <p:pic>
        <p:nvPicPr>
          <p:cNvPr id="5" name="Picture 4">
            <a:extLst>
              <a:ext uri="{FF2B5EF4-FFF2-40B4-BE49-F238E27FC236}">
                <a16:creationId xmlns:a16="http://schemas.microsoft.com/office/drawing/2014/main" id="{5BA4933D-DEC7-4F94-9916-BAC4772B067B}"/>
              </a:ext>
            </a:extLst>
          </p:cNvPr>
          <p:cNvPicPr>
            <a:picLocks noChangeAspect="1"/>
          </p:cNvPicPr>
          <p:nvPr/>
        </p:nvPicPr>
        <p:blipFill>
          <a:blip r:embed="rId3"/>
          <a:stretch>
            <a:fillRect/>
          </a:stretch>
        </p:blipFill>
        <p:spPr>
          <a:xfrm>
            <a:off x="738560" y="1607457"/>
            <a:ext cx="2728155" cy="3643085"/>
          </a:xfrm>
          <a:prstGeom prst="rect">
            <a:avLst/>
          </a:prstGeom>
        </p:spPr>
      </p:pic>
    </p:spTree>
    <p:extLst>
      <p:ext uri="{BB962C8B-B14F-4D97-AF65-F5344CB8AC3E}">
        <p14:creationId xmlns:p14="http://schemas.microsoft.com/office/powerpoint/2010/main" val="1333782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9A41B-9EDA-4D2C-9966-1EB882D64959}"/>
              </a:ext>
            </a:extLst>
          </p:cNvPr>
          <p:cNvSpPr>
            <a:spLocks noGrp="1"/>
          </p:cNvSpPr>
          <p:nvPr>
            <p:ph type="title"/>
          </p:nvPr>
        </p:nvSpPr>
        <p:spPr>
          <a:xfrm>
            <a:off x="2895600" y="218377"/>
            <a:ext cx="8146143" cy="1293028"/>
          </a:xfrm>
        </p:spPr>
        <p:txBody>
          <a:bodyPr vert="horz" lIns="91440" tIns="45720" rIns="91440" bIns="45720" rtlCol="0" anchor="ctr">
            <a:normAutofit/>
          </a:bodyPr>
          <a:lstStyle/>
          <a:p>
            <a:pPr algn="r"/>
            <a:r>
              <a:rPr lang="en-US" sz="4000" dirty="0"/>
              <a:t>Amanda and Jonathan</a:t>
            </a:r>
          </a:p>
        </p:txBody>
      </p:sp>
      <p:sp>
        <p:nvSpPr>
          <p:cNvPr id="9" name="Text Placeholder 8">
            <a:extLst>
              <a:ext uri="{FF2B5EF4-FFF2-40B4-BE49-F238E27FC236}">
                <a16:creationId xmlns:a16="http://schemas.microsoft.com/office/drawing/2014/main" id="{7B6C0B94-1AB6-4B9A-8F66-BB86303FFD74}"/>
              </a:ext>
            </a:extLst>
          </p:cNvPr>
          <p:cNvSpPr>
            <a:spLocks noGrp="1"/>
          </p:cNvSpPr>
          <p:nvPr>
            <p:ph type="body" sz="half" idx="2"/>
          </p:nvPr>
        </p:nvSpPr>
        <p:spPr>
          <a:xfrm>
            <a:off x="174171" y="1248229"/>
            <a:ext cx="7692572" cy="3810442"/>
          </a:xfrm>
        </p:spPr>
        <p:txBody>
          <a:bodyPr>
            <a:noAutofit/>
          </a:bodyPr>
          <a:lstStyle/>
          <a:p>
            <a:pPr marL="285750" indent="-285750" algn="l">
              <a:buFont typeface="Arial" panose="020B0604020202020204" pitchFamily="34" charset="0"/>
              <a:buChar char="•"/>
            </a:pPr>
            <a:r>
              <a:rPr lang="en-CA" sz="3200" dirty="0"/>
              <a:t>Siblings in alternative class</a:t>
            </a:r>
          </a:p>
          <a:p>
            <a:pPr marL="285750" indent="-285750" algn="l">
              <a:buFont typeface="Arial" panose="020B0604020202020204" pitchFamily="34" charset="0"/>
              <a:buChar char="•"/>
            </a:pPr>
            <a:r>
              <a:rPr lang="en-CA" sz="3200" dirty="0"/>
              <a:t>Amanda, 9   Jonathan, 8 </a:t>
            </a:r>
            <a:br>
              <a:rPr lang="en-CA" sz="3200" dirty="0"/>
            </a:br>
            <a:r>
              <a:rPr lang="en-CA" sz="3200" dirty="0"/>
              <a:t>both in grade 2</a:t>
            </a:r>
          </a:p>
          <a:p>
            <a:pPr marL="285750" indent="-285750" algn="l">
              <a:buFont typeface="Arial" panose="020B0604020202020204" pitchFamily="34" charset="0"/>
              <a:buChar char="•"/>
            </a:pPr>
            <a:r>
              <a:rPr lang="en-CA" sz="3200" dirty="0"/>
              <a:t>First to offer help</a:t>
            </a:r>
          </a:p>
          <a:p>
            <a:pPr marL="285750" indent="-285750" algn="l">
              <a:buFont typeface="Arial" panose="020B0604020202020204" pitchFamily="34" charset="0"/>
              <a:buChar char="•"/>
            </a:pPr>
            <a:r>
              <a:rPr lang="en-CA" sz="3200" dirty="0"/>
              <a:t>Low income, 2 of 6 siblings</a:t>
            </a:r>
          </a:p>
          <a:p>
            <a:pPr marL="285750" indent="-285750" algn="l">
              <a:buFont typeface="Arial" panose="020B0604020202020204" pitchFamily="34" charset="0"/>
              <a:buChar char="•"/>
            </a:pPr>
            <a:r>
              <a:rPr lang="en-CA" sz="3200" dirty="0"/>
              <a:t>Severe speech delays</a:t>
            </a:r>
          </a:p>
          <a:p>
            <a:pPr marL="285750" indent="-285750" algn="l">
              <a:buFont typeface="Arial" panose="020B0604020202020204" pitchFamily="34" charset="0"/>
              <a:buChar char="•"/>
            </a:pPr>
            <a:r>
              <a:rPr lang="en-CA" sz="3200" dirty="0"/>
              <a:t>Background of poverty, violence, </a:t>
            </a:r>
            <a:br>
              <a:rPr lang="en-CA" sz="3200" dirty="0"/>
            </a:br>
            <a:r>
              <a:rPr lang="en-CA" sz="3200" dirty="0"/>
              <a:t>and trauma</a:t>
            </a:r>
          </a:p>
          <a:p>
            <a:pPr marL="285750" indent="-285750" algn="l">
              <a:buFont typeface="Arial" panose="020B0604020202020204" pitchFamily="34" charset="0"/>
              <a:buChar char="•"/>
            </a:pPr>
            <a:r>
              <a:rPr lang="en-CA" sz="3200" dirty="0"/>
              <a:t>Frequent DPJ involvement</a:t>
            </a:r>
          </a:p>
        </p:txBody>
      </p:sp>
      <p:pic>
        <p:nvPicPr>
          <p:cNvPr id="7" name="Picture 6">
            <a:extLst>
              <a:ext uri="{FF2B5EF4-FFF2-40B4-BE49-F238E27FC236}">
                <a16:creationId xmlns:a16="http://schemas.microsoft.com/office/drawing/2014/main" id="{76C9BCF9-3E4F-40E7-8628-2D48ECA74213}"/>
              </a:ext>
            </a:extLst>
          </p:cNvPr>
          <p:cNvPicPr>
            <a:picLocks noChangeAspect="1"/>
          </p:cNvPicPr>
          <p:nvPr/>
        </p:nvPicPr>
        <p:blipFill rotWithShape="1">
          <a:blip r:embed="rId3"/>
          <a:srcRect l="11523"/>
          <a:stretch/>
        </p:blipFill>
        <p:spPr>
          <a:xfrm>
            <a:off x="6389914" y="1248229"/>
            <a:ext cx="4521200" cy="3410926"/>
          </a:xfrm>
          <a:prstGeom prst="rect">
            <a:avLst/>
          </a:prstGeom>
        </p:spPr>
      </p:pic>
    </p:spTree>
    <p:extLst>
      <p:ext uri="{BB962C8B-B14F-4D97-AF65-F5344CB8AC3E}">
        <p14:creationId xmlns:p14="http://schemas.microsoft.com/office/powerpoint/2010/main" val="1291179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2406</TotalTime>
  <Words>4356</Words>
  <Application>Microsoft Office PowerPoint</Application>
  <PresentationFormat>Widescreen</PresentationFormat>
  <Paragraphs>308</Paragraphs>
  <Slides>44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Lucida Handwriting</vt:lpstr>
      <vt:lpstr>Office Theme</vt:lpstr>
      <vt:lpstr>APPLYING MINDFULNESS TECHNIQUES TO REDUCE AGRESSION IN ALTERNATIVE CLASS</vt:lpstr>
      <vt:lpstr>Gault Institute Elementary, NFSB</vt:lpstr>
      <vt:lpstr>PowerPoint Presentation</vt:lpstr>
      <vt:lpstr>PowerPoint Presentation</vt:lpstr>
      <vt:lpstr>PowerPoint Presentation</vt:lpstr>
      <vt:lpstr>PowerPoint Presentation</vt:lpstr>
      <vt:lpstr>PowerPoint Presentation</vt:lpstr>
      <vt:lpstr>PowerPoint Presentation</vt:lpstr>
      <vt:lpstr>Amanda and Jonathan</vt:lpstr>
      <vt:lpstr>Kylie</vt:lpstr>
      <vt:lpstr>Skylar</vt:lpstr>
      <vt:lpstr>Ricky</vt:lpstr>
      <vt:lpstr>PowerPoint Presentation</vt:lpstr>
      <vt:lpstr>PowerPoint Presentation</vt:lpstr>
      <vt:lpstr>PowerPoint Presentation</vt:lpstr>
      <vt:lpstr>Helping Factors…</vt:lpstr>
      <vt:lpstr>After researching and getting to know the students, a program implementing mindfulness techniques seemed to be the most appropriate type of program for the students in this class!</vt:lpstr>
      <vt:lpstr>PowerPoint Presentation</vt:lpstr>
      <vt:lpstr>PowerPoint Presentation</vt:lpstr>
      <vt:lpstr>PowerPoint Presentation</vt:lpstr>
      <vt:lpstr>PowerPoint Presentation</vt:lpstr>
      <vt:lpstr>PLANNING AND  IMPLEMENTING  THE INTERVENTION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MINDFULNESS TECHNIQUES TO REDUCE AGRESSION IN ALTERNATIVE CLASS</dc:title>
  <dc:creator>Ashley Jewer</dc:creator>
  <cp:lastModifiedBy>Ashley Jewer</cp:lastModifiedBy>
  <cp:revision>50</cp:revision>
  <dcterms:created xsi:type="dcterms:W3CDTF">2019-06-27T01:38:44Z</dcterms:created>
  <dcterms:modified xsi:type="dcterms:W3CDTF">2019-06-28T17:46:22Z</dcterms:modified>
</cp:coreProperties>
</file>